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activeX/activeX2.xml" ContentType="application/vnd.ms-office.activeX+xml"/>
  <Override PartName="/ppt/activeX/activeX3.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activeX/activeX1.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60" r:id="rId5"/>
    <p:sldId id="262" r:id="rId6"/>
    <p:sldId id="259" r:id="rId7"/>
    <p:sldId id="261" r:id="rId8"/>
    <p:sldId id="263" r:id="rId9"/>
    <p:sldId id="275" r:id="rId10"/>
    <p:sldId id="276" r:id="rId11"/>
    <p:sldId id="266" r:id="rId12"/>
    <p:sldId id="267" r:id="rId13"/>
    <p:sldId id="268" r:id="rId14"/>
    <p:sldId id="273" r:id="rId15"/>
    <p:sldId id="274" r:id="rId16"/>
    <p:sldId id="270" r:id="rId17"/>
    <p:sldId id="271" r:id="rId18"/>
    <p:sldId id="264" r:id="rId19"/>
    <p:sldId id="26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08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activeX/activeX1.xml><?xml version="1.0" encoding="utf-8"?>
<ax:ocx xmlns:ax="http://schemas.microsoft.com/office/2006/activeX" xmlns:r="http://schemas.openxmlformats.org/officeDocument/2006/relationships" ax:classid="{D27CDB6E-AE6D-11CF-96B8-444553540000}" ax:persistence="persistPropertyBag">
  <ax:ocxPr ax:name="_cx" ax:value="14993"/>
  <ax:ocxPr ax:name="_cy" ax:value="12171"/>
  <ax:ocxPr ax:name="FlashVars" ax:value=""/>
  <ax:ocxPr ax:name="Movie" ax:value="http://www.youtube.com/v/ZmxpftPFXZg"/>
  <ax:ocxPr ax:name="Src" ax:value="http://www.youtube.com/v/ZmxpftPFXZg"/>
  <ax:ocxPr ax:name="WMode" ax:value="Window"/>
  <ax:ocxPr ax:name="Play" ax:value="0"/>
  <ax:ocxPr ax:name="Loop" ax:value="-1"/>
  <ax:ocxPr ax:name="Quality" ax:value="High"/>
  <ax:ocxPr ax:name="SAlign" ax:value="LT"/>
  <ax:ocxPr ax:name="Menu" ax:value="-1"/>
  <ax:ocxPr ax:name="Base" ax:value=""/>
  <ax:ocxPr ax:name="AllowScriptAccess" ax:value=""/>
  <ax:ocxPr ax:name="Scale" ax:value="NoScale"/>
  <ax:ocxPr ax:name="DeviceFont" ax:value="0"/>
  <ax:ocxPr ax:name="EmbedMovie" ax:value="0"/>
  <ax:ocxPr ax:name="BGColor" ax:value=""/>
  <ax:ocxPr ax:name="SWRemote" ax:value=""/>
  <ax:ocxPr ax:name="MovieData" ax:value=""/>
  <ax:ocxPr ax:name="SeamlessTabbing" ax:value="1"/>
  <ax:ocxPr ax:name="Profile" ax:value="0"/>
  <ax:ocxPr ax:name="ProfileAddress" ax:value=""/>
  <ax:ocxPr ax:name="ProfilePort" ax:value="0"/>
  <ax:ocxPr ax:name="AllowNetworking" ax:value="all"/>
  <ax:ocxPr ax:name="AllowFullScreen" ax:value="false"/>
</ax:ocx>
</file>

<file path=ppt/activeX/activeX2.xml><?xml version="1.0" encoding="utf-8"?>
<ax:ocx xmlns:ax="http://schemas.microsoft.com/office/2006/activeX" xmlns:r="http://schemas.openxmlformats.org/officeDocument/2006/relationships" ax:classid="{D27CDB6E-AE6D-11CF-96B8-444553540000}" ax:persistence="persistPropertyBag">
  <ax:ocxPr ax:name="_cx" ax:value="16382"/>
  <ax:ocxPr ax:name="_cy" ax:value="10253"/>
  <ax:ocxPr ax:name="FlashVars" ax:value=""/>
  <ax:ocxPr ax:name="Movie" ax:value="http://www.polleverywhere.com/multiple_choice_polls/LTEwMzA4NTg0ODE.swf"/>
  <ax:ocxPr ax:name="Src" ax:value="http://www.polleverywhere.com/multiple_choice_polls/LTEwMzA4NTg0ODE.swf"/>
  <ax:ocxPr ax:name="WMode" ax:value="Window"/>
  <ax:ocxPr ax:name="Play" ax:value="0"/>
  <ax:ocxPr ax:name="Loop" ax:value="-1"/>
  <ax:ocxPr ax:name="Quality" ax:value="High"/>
  <ax:ocxPr ax:name="SAlign" ax:value="LT"/>
  <ax:ocxPr ax:name="Menu" ax:value="-1"/>
  <ax:ocxPr ax:name="Base" ax:value=""/>
  <ax:ocxPr ax:name="AllowScriptAccess" ax:value=""/>
  <ax:ocxPr ax:name="Scale" ax:value="NoScale"/>
  <ax:ocxPr ax:name="DeviceFont" ax:value="0"/>
  <ax:ocxPr ax:name="EmbedMovie" ax:value="0"/>
  <ax:ocxPr ax:name="BGColor" ax:value=""/>
  <ax:ocxPr ax:name="SWRemote" ax:value=""/>
  <ax:ocxPr ax:name="MovieData" ax:value=""/>
  <ax:ocxPr ax:name="SeamlessTabbing" ax:value="1"/>
  <ax:ocxPr ax:name="Profile" ax:value="0"/>
  <ax:ocxPr ax:name="ProfileAddress" ax:value=""/>
  <ax:ocxPr ax:name="ProfilePort" ax:value="0"/>
  <ax:ocxPr ax:name="AllowNetworking" ax:value="all"/>
  <ax:ocxPr ax:name="AllowFullScreen" ax:value="false"/>
</ax:ocx>
</file>

<file path=ppt/activeX/activeX3.xml><?xml version="1.0" encoding="utf-8"?>
<ax:ocx xmlns:ax="http://schemas.microsoft.com/office/2006/activeX" xmlns:r="http://schemas.openxmlformats.org/officeDocument/2006/relationships" ax:classid="{D27CDB6E-AE6D-11CF-96B8-444553540000}" ax:persistence="persistPropertyBag">
  <ax:ocxPr ax:name="_cx" ax:value="16382"/>
  <ax:ocxPr ax:name="_cy" ax:value="10253"/>
  <ax:ocxPr ax:name="FlashVars" ax:value=""/>
  <ax:ocxPr ax:name="Movie" ax:value="http://www.polleverywhere.com/multiple_choice_polls/NzMxMjk0NjI1.swf"/>
  <ax:ocxPr ax:name="Src" ax:value="http://www.polleverywhere.com/multiple_choice_polls/NzMxMjk0NjI1.swf"/>
  <ax:ocxPr ax:name="WMode" ax:value="Window"/>
  <ax:ocxPr ax:name="Play" ax:value="0"/>
  <ax:ocxPr ax:name="Loop" ax:value="-1"/>
  <ax:ocxPr ax:name="Quality" ax:value="High"/>
  <ax:ocxPr ax:name="SAlign" ax:value="LT"/>
  <ax:ocxPr ax:name="Menu" ax:value="-1"/>
  <ax:ocxPr ax:name="Base" ax:value=""/>
  <ax:ocxPr ax:name="AllowScriptAccess" ax:value=""/>
  <ax:ocxPr ax:name="Scale" ax:value="NoScale"/>
  <ax:ocxPr ax:name="DeviceFont" ax:value="0"/>
  <ax:ocxPr ax:name="EmbedMovie" ax:value="0"/>
  <ax:ocxPr ax:name="BGColor" ax:value=""/>
  <ax:ocxPr ax:name="SWRemote" ax:value=""/>
  <ax:ocxPr ax:name="MovieData" ax:value=""/>
  <ax:ocxPr ax:name="SeamlessTabbing" ax:value="1"/>
  <ax:ocxPr ax:name="Profile" ax:value="0"/>
  <ax:ocxPr ax:name="ProfileAddress" ax:value=""/>
  <ax:ocxPr ax:name="ProfilePort" ax:value="0"/>
  <ax:ocxPr ax:name="AllowNetworking" ax:value="all"/>
  <ax:ocxPr ax:name="AllowFullScreen" ax:value="false"/>
</ax:ocx>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38231F-3EE3-4D15-B4F4-7081FB0B87CB}" type="datetimeFigureOut">
              <a:rPr lang="en-US" smtClean="0"/>
              <a:pPr/>
              <a:t>5/24/2010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C0C965-9CAA-4192-8A5C-AC6F3C3E666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slide is just for your own notes, as a presenter or instructor. You may print these off, memorize them, or actually put them into the Notes portion of a slide in your own presentation.</a:t>
            </a:r>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B4EB88-39D0-462D-B683-532916D478E8}" type="slidenum">
              <a:rPr lang="en-US"/>
              <a:pPr fontAlgn="base">
                <a:spcBef>
                  <a:spcPct val="0"/>
                </a:spcBef>
                <a:spcAft>
                  <a:spcPct val="0"/>
                </a:spcAft>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slide is for display to the audience to show them how they will vote on your polls in your presentation. You can remove this slide if you like or if the audience is already comfortable with texting and/or voting with Poll Everywhere.</a:t>
            </a:r>
          </a:p>
          <a:p>
            <a:pPr>
              <a:spcBef>
                <a:spcPct val="0"/>
              </a:spcBef>
            </a:pPr>
            <a:endParaRPr lang="en-US" smtClean="0"/>
          </a:p>
          <a:p>
            <a:pPr>
              <a:spcBef>
                <a:spcPct val="0"/>
              </a:spcBef>
            </a:pPr>
            <a:r>
              <a:rPr lang="en-US" smtClean="0"/>
              <a:t>Sample Oral Instructions:</a:t>
            </a:r>
          </a:p>
          <a:p>
            <a:pPr>
              <a:spcBef>
                <a:spcPct val="0"/>
              </a:spcBef>
            </a:pPr>
            <a:r>
              <a:rPr lang="en-US" i="1" smtClean="0"/>
              <a:t>Ladies and gentlemen</a:t>
            </a:r>
            <a:r>
              <a:rPr lang="en-US" smtClean="0"/>
              <a:t>, throughout today’s meeting we’re going to engage in some audience polling to find out what you’re thinking, what you’re up to and what you know. Now I’m going to ask for your opinion. We’re going to use your phones to do some audience voting just like on American Idol.</a:t>
            </a:r>
          </a:p>
          <a:p>
            <a:pPr>
              <a:spcBef>
                <a:spcPct val="0"/>
              </a:spcBef>
            </a:pPr>
            <a:endParaRPr lang="en-US" smtClean="0"/>
          </a:p>
          <a:p>
            <a:pPr>
              <a:spcBef>
                <a:spcPct val="0"/>
              </a:spcBef>
            </a:pPr>
            <a:r>
              <a:rPr lang="en-US" smtClean="0"/>
              <a:t>So please take out your cell phones, but remember to leave them on silent. The way you will be able to participate is by sending a text message.</a:t>
            </a:r>
          </a:p>
          <a:p>
            <a:pPr>
              <a:spcBef>
                <a:spcPct val="0"/>
              </a:spcBef>
            </a:pPr>
            <a:endParaRPr lang="en-US" smtClean="0"/>
          </a:p>
          <a:p>
            <a:pPr>
              <a:spcBef>
                <a:spcPct val="0"/>
              </a:spcBef>
            </a:pPr>
            <a:r>
              <a:rPr lang="en-US" smtClean="0"/>
              <a:t>This is a just standard rate text message, so it may be free for you, or up to twenty cents on some carriers if you do not have a text messaging plan. The service we are using is serious about privacy. I cannot see your phone numbers, and you’ll never receive follow-up text messages outside this presentation. There’s only one thing worse than email spam – and that’s text message spam because you have to pay to receive it!</a:t>
            </a:r>
          </a:p>
        </p:txBody>
      </p:sp>
      <p:sp>
        <p:nvSpPr>
          <p:cNvPr id="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DAEECA-94BD-4E07-8291-2646029F1EB5}" type="slidenum">
              <a:rPr lang="en-US"/>
              <a:pPr fontAlgn="base">
                <a:spcBef>
                  <a:spcPct val="0"/>
                </a:spcBef>
                <a:spcAft>
                  <a:spcPct val="0"/>
                </a:spcAft>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Press F5 or enter presentation mode to view the poll</a:t>
            </a:r>
            <a:endParaRPr lang="en-US" dirty="0" smtClean="0"/>
          </a:p>
          <a:p>
            <a:pPr>
              <a:spcBef>
                <a:spcPct val="0"/>
              </a:spcBef>
            </a:pPr>
            <a:endParaRPr lang="en-US" dirty="0" smtClean="0"/>
          </a:p>
          <a:p>
            <a:pPr>
              <a:spcBef>
                <a:spcPct val="0"/>
              </a:spcBef>
            </a:pPr>
            <a:r>
              <a:rPr lang="en-US" dirty="0" smtClean="0"/>
              <a:t>If you wish, we hope you use this slide as a template for your own voting slides. You probably need to do something like this template if you feel your audience needs a lot of extra assistance in terms of how to vote via text, web, or Twitter.</a:t>
            </a:r>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1FF443-286A-4B56-B134-A4259059825C}" type="slidenum">
              <a:rPr lang="en-US"/>
              <a:pPr fontAlgn="base">
                <a:spcBef>
                  <a:spcPct val="0"/>
                </a:spcBef>
                <a:spcAft>
                  <a:spcPct val="0"/>
                </a:spcAft>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Press F5 or enter presentation mode to view the poll</a:t>
            </a:r>
            <a:endParaRPr lang="en-US" dirty="0" smtClean="0"/>
          </a:p>
          <a:p>
            <a:pPr>
              <a:spcBef>
                <a:spcPct val="0"/>
              </a:spcBef>
            </a:pPr>
            <a:endParaRPr lang="en-US" dirty="0" smtClean="0"/>
          </a:p>
          <a:p>
            <a:pPr>
              <a:spcBef>
                <a:spcPct val="0"/>
              </a:spcBef>
            </a:pPr>
            <a:r>
              <a:rPr lang="en-US" dirty="0" smtClean="0"/>
              <a:t>If you wish, we hope you use this slide as a template for your own voting slides. You probably need to do something like this template if you feel your audience needs a lot of extra assistance in terms of how to vote via text, web, or Twitter.</a:t>
            </a:r>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1FF443-286A-4B56-B134-A4259059825C}" type="slidenum">
              <a:rPr lang="en-US"/>
              <a:pPr fontAlgn="base">
                <a:spcBef>
                  <a:spcPct val="0"/>
                </a:spcBef>
                <a:spcAft>
                  <a:spcPct val="0"/>
                </a:spcAft>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AFD3648-4B5C-48BA-BB3A-7F6165FBAF75}" type="datetimeFigureOut">
              <a:rPr lang="en-US" smtClean="0"/>
              <a:pPr/>
              <a:t>5/24/2010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DEB63B0-328B-42D4-AC1D-99E3862C771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AFD3648-4B5C-48BA-BB3A-7F6165FBAF75}" type="datetimeFigureOut">
              <a:rPr lang="en-US" smtClean="0"/>
              <a:pPr/>
              <a:t>5/24/2010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DEB63B0-328B-42D4-AC1D-99E3862C771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AFD3648-4B5C-48BA-BB3A-7F6165FBAF75}" type="datetimeFigureOut">
              <a:rPr lang="en-US" smtClean="0"/>
              <a:pPr/>
              <a:t>5/24/2010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DEB63B0-328B-42D4-AC1D-99E3862C771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AFD3648-4B5C-48BA-BB3A-7F6165FBAF75}" type="datetimeFigureOut">
              <a:rPr lang="en-US" smtClean="0"/>
              <a:pPr/>
              <a:t>5/24/2010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DEB63B0-328B-42D4-AC1D-99E3862C771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AFD3648-4B5C-48BA-BB3A-7F6165FBAF75}" type="datetimeFigureOut">
              <a:rPr lang="en-US" smtClean="0"/>
              <a:pPr/>
              <a:t>5/24/2010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DEB63B0-328B-42D4-AC1D-99E3862C771A}"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AFD3648-4B5C-48BA-BB3A-7F6165FBAF75}" type="datetimeFigureOut">
              <a:rPr lang="en-US" smtClean="0"/>
              <a:pPr/>
              <a:t>5/24/2010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DEB63B0-328B-42D4-AC1D-99E3862C771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polleverywhere.com/"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2.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3.xml"/><Relationship Id="rId1" Type="http://schemas.openxmlformats.org/officeDocument/2006/relationships/vmlDrawing" Target="../drawings/vmlDrawing3.vml"/><Relationship Id="rId5" Type="http://schemas.openxmlformats.org/officeDocument/2006/relationships/image" Target="../media/image3.png"/><Relationship Id="rId4"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control" Target="../activeX/activeX1.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Student Engagement</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An engaging presentation </a:t>
            </a:r>
          </a:p>
          <a:p>
            <a:pPr algn="ctr"/>
            <a:r>
              <a:rPr lang="en-US" dirty="0" smtClean="0"/>
              <a:t>presented engagingly </a:t>
            </a:r>
          </a:p>
          <a:p>
            <a:pPr algn="ctr"/>
            <a:r>
              <a:rPr lang="en-US" dirty="0" smtClean="0"/>
              <a:t>by Teresa Bonham and Gaylene Croker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 Show</a:t>
            </a:r>
            <a:endParaRPr lang="en-US" dirty="0"/>
          </a:p>
        </p:txBody>
      </p:sp>
      <p:sp>
        <p:nvSpPr>
          <p:cNvPr id="3" name="Content Placeholder 2"/>
          <p:cNvSpPr>
            <a:spLocks noGrp="1"/>
          </p:cNvSpPr>
          <p:nvPr>
            <p:ph idx="1"/>
          </p:nvPr>
        </p:nvSpPr>
        <p:spPr/>
        <p:txBody>
          <a:bodyPr/>
          <a:lstStyle/>
          <a:p>
            <a:pPr>
              <a:buNone/>
            </a:pPr>
            <a:r>
              <a:rPr lang="en-US" dirty="0" smtClean="0"/>
              <a:t>This activity encourages critical thinking skills and can be used for a review of major concepts/characters.  </a:t>
            </a:r>
          </a:p>
          <a:p>
            <a:pPr>
              <a:buNone/>
            </a:pPr>
            <a:endParaRPr lang="en-US" dirty="0" smtClean="0"/>
          </a:p>
          <a:p>
            <a:pPr>
              <a:buNone/>
            </a:pPr>
            <a:r>
              <a:rPr lang="en-US" dirty="0" smtClean="0"/>
              <a:t>Students get into groups and create various questions pertaining to the subject at hand.  They pass these on to the next group who answer the questions.  </a:t>
            </a:r>
          </a:p>
          <a:p>
            <a:pPr>
              <a:buNone/>
            </a:pPr>
            <a:r>
              <a:rPr lang="en-US" dirty="0" smtClean="0"/>
              <a:t>   One student in each group is assigned a role and comes up to front of class to participate in “talk show.”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a:t>
            </a:r>
            <a:endParaRPr lang="en-US" dirty="0"/>
          </a:p>
        </p:txBody>
      </p:sp>
      <p:sp>
        <p:nvSpPr>
          <p:cNvPr id="3" name="Content Placeholder 2"/>
          <p:cNvSpPr>
            <a:spLocks noGrp="1"/>
          </p:cNvSpPr>
          <p:nvPr>
            <p:ph sz="half" idx="1"/>
          </p:nvPr>
        </p:nvSpPr>
        <p:spPr>
          <a:xfrm>
            <a:off x="457200" y="1600200"/>
            <a:ext cx="6324600" cy="4525963"/>
          </a:xfrm>
        </p:spPr>
        <p:txBody>
          <a:bodyPr/>
          <a:lstStyle/>
          <a:p>
            <a:pPr>
              <a:buNone/>
            </a:pPr>
            <a:r>
              <a:rPr lang="en-US" dirty="0" smtClean="0"/>
              <a:t>P</a:t>
            </a:r>
            <a:r>
              <a:rPr lang="en-US" dirty="0" smtClean="0"/>
              <a:t>olling is </a:t>
            </a:r>
            <a:r>
              <a:rPr lang="en-US" dirty="0" smtClean="0"/>
              <a:t>a way to take the class’s pulse while you lecture through asking them specific questions  related to your goals.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Tech Poll</a:t>
            </a:r>
            <a:endParaRPr lang="en-US" dirty="0"/>
          </a:p>
        </p:txBody>
      </p:sp>
      <p:sp>
        <p:nvSpPr>
          <p:cNvPr id="3" name="Content Placeholder 2"/>
          <p:cNvSpPr>
            <a:spLocks noGrp="1"/>
          </p:cNvSpPr>
          <p:nvPr>
            <p:ph sz="half" idx="1"/>
          </p:nvPr>
        </p:nvSpPr>
        <p:spPr>
          <a:xfrm>
            <a:off x="457200" y="1600200"/>
            <a:ext cx="6781800" cy="4525963"/>
          </a:xfrm>
        </p:spPr>
        <p:txBody>
          <a:bodyPr/>
          <a:lstStyle/>
          <a:p>
            <a:pPr>
              <a:buNone/>
            </a:pPr>
            <a:r>
              <a:rPr lang="en-US" dirty="0" smtClean="0"/>
              <a:t>There are a couple of techniques for low tech poll.  One way is to stop your lesson and ask students to give you a signal if they understand or not.  I ask for a thumbs up or a thumbs down.  </a:t>
            </a:r>
          </a:p>
          <a:p>
            <a:pPr>
              <a:buNone/>
            </a:pPr>
            <a:endParaRPr lang="en-US" dirty="0" smtClean="0"/>
          </a:p>
          <a:p>
            <a:pPr>
              <a:buNone/>
            </a:pPr>
            <a:r>
              <a:rPr lang="en-US" dirty="0" smtClean="0"/>
              <a:t>Another low tech poll technique is to give students a specific question and give them five to ten minutes to answer the question in writing.</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Tech Poll</a:t>
            </a:r>
            <a:endParaRPr lang="en-US" dirty="0"/>
          </a:p>
        </p:txBody>
      </p:sp>
      <p:sp>
        <p:nvSpPr>
          <p:cNvPr id="3" name="Content Placeholder 2"/>
          <p:cNvSpPr>
            <a:spLocks noGrp="1"/>
          </p:cNvSpPr>
          <p:nvPr>
            <p:ph sz="half" idx="1"/>
          </p:nvPr>
        </p:nvSpPr>
        <p:spPr>
          <a:xfrm>
            <a:off x="457200" y="1600200"/>
            <a:ext cx="6781800" cy="4525963"/>
          </a:xfrm>
        </p:spPr>
        <p:txBody>
          <a:bodyPr/>
          <a:lstStyle/>
          <a:p>
            <a:pPr>
              <a:buNone/>
            </a:pPr>
            <a:r>
              <a:rPr lang="en-US" dirty="0" smtClean="0"/>
              <a:t>Just like American Idol, have your students text their response to you, live and use that information to adjust your teaching or incorporate the information into your lecture.  </a:t>
            </a:r>
          </a:p>
          <a:p>
            <a:pPr>
              <a:buNone/>
            </a:pPr>
            <a:r>
              <a:rPr lang="en-US" dirty="0" smtClean="0"/>
              <a:t>Use </a:t>
            </a:r>
            <a:r>
              <a:rPr lang="en-US" dirty="0" smtClean="0">
                <a:hlinkClick r:id="rId2"/>
              </a:rPr>
              <a:t>http://www.polleverywhere.com/</a:t>
            </a:r>
            <a:r>
              <a:rPr lang="en-US" dirty="0" smtClean="0"/>
              <a:t> to create free text polling.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normAutofit fontScale="90000"/>
          </a:bodyPr>
          <a:lstStyle/>
          <a:p>
            <a:r>
              <a:rPr lang="en-US" smtClean="0"/>
              <a:t>Presenter Text Polling Notes</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a:buChar char="•"/>
              <a:defRPr/>
            </a:pPr>
            <a:r>
              <a:rPr lang="en-US" dirty="0" smtClean="0"/>
              <a:t>Explain what’s going on</a:t>
            </a:r>
          </a:p>
          <a:p>
            <a:pPr lvl="1" fontAlgn="auto">
              <a:spcAft>
                <a:spcPts val="0"/>
              </a:spcAft>
              <a:buFont typeface="Arial"/>
              <a:buChar char="–"/>
              <a:defRPr/>
            </a:pPr>
            <a:r>
              <a:rPr lang="en-US" dirty="0"/>
              <a:t>“Now I’m going to ask for your opinion. We’re going to use your phones to do some audience voting just like on American Idol. So please take out your cell phones, but remember to leave them on silent.</a:t>
            </a:r>
            <a:r>
              <a:rPr lang="en-US" dirty="0" smtClean="0"/>
              <a:t>”</a:t>
            </a:r>
          </a:p>
          <a:p>
            <a:pPr lvl="1" fontAlgn="auto">
              <a:spcAft>
                <a:spcPts val="0"/>
              </a:spcAft>
              <a:buFont typeface="Arial"/>
              <a:buChar char="–"/>
              <a:defRPr/>
            </a:pPr>
            <a:r>
              <a:rPr lang="en-US" dirty="0"/>
              <a:t>“The way you will be able to participate is by sending a text message. If you don’t know how to do that, just ask your kids! Or have your neighbor help you figure it out</a:t>
            </a:r>
            <a:r>
              <a:rPr lang="en-US" dirty="0" smtClean="0"/>
              <a:t>.”</a:t>
            </a:r>
          </a:p>
          <a:p>
            <a:pPr fontAlgn="auto">
              <a:spcAft>
                <a:spcPts val="0"/>
              </a:spcAft>
              <a:buFont typeface="Arial"/>
              <a:buChar char="•"/>
              <a:defRPr/>
            </a:pPr>
            <a:r>
              <a:rPr lang="en-US" dirty="0" smtClean="0"/>
              <a:t>Address their concerns</a:t>
            </a:r>
          </a:p>
          <a:p>
            <a:pPr lvl="1" fontAlgn="auto">
              <a:spcAft>
                <a:spcPts val="0"/>
              </a:spcAft>
              <a:buFont typeface="Arial"/>
              <a:buChar char="–"/>
              <a:defRPr/>
            </a:pPr>
            <a:r>
              <a:rPr lang="en-US" dirty="0" smtClean="0"/>
              <a:t>“This is a just standard rate text message, so it may be free for you, or up to twenty cents on some carriers if you do not have a text messaging plan.”</a:t>
            </a:r>
          </a:p>
          <a:p>
            <a:pPr lvl="1" fontAlgn="auto">
              <a:spcAft>
                <a:spcPts val="0"/>
              </a:spcAft>
              <a:buFont typeface="Arial"/>
              <a:buChar char="–"/>
              <a:defRPr/>
            </a:pPr>
            <a:r>
              <a:rPr lang="en-US" dirty="0" smtClean="0"/>
              <a:t>“The service we are using is serious about privacy. I cannot see your phone numbers, and you’ll never receive follow-up text messages outside this presentation. There’s only one thing worse than email spam – and that’s text message spam because you have to pay to receive it!”</a:t>
            </a:r>
          </a:p>
          <a:p>
            <a:pPr fontAlgn="auto">
              <a:spcAft>
                <a:spcPts val="0"/>
              </a:spcAft>
              <a:buFont typeface="Arial"/>
              <a:buChar char="•"/>
              <a:defRPr/>
            </a:pPr>
            <a:r>
              <a:rPr lang="en-US" dirty="0" smtClean="0"/>
              <a:t>Use a demo or practice poll</a:t>
            </a:r>
          </a:p>
          <a:p>
            <a:pPr lvl="1" fontAlgn="auto">
              <a:spcAft>
                <a:spcPts val="0"/>
              </a:spcAft>
              <a:buFont typeface="Arial"/>
              <a:buChar char="–"/>
              <a:defRPr/>
            </a:pPr>
            <a:r>
              <a:rPr lang="en-US" dirty="0" smtClean="0"/>
              <a:t>Set up the Free Text Poll to ask “Let’s Practice: Text in your first name!”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How To Vote via Texting</a:t>
            </a:r>
          </a:p>
        </p:txBody>
      </p:sp>
      <p:pic>
        <p:nvPicPr>
          <p:cNvPr id="3075" name="Picture 4" descr="Poll_Everywhere-Communication_Best_Practices.pdf (page 1 of 3).png"/>
          <p:cNvPicPr>
            <a:picLocks noChangeAspect="1"/>
          </p:cNvPicPr>
          <p:nvPr/>
        </p:nvPicPr>
        <p:blipFill>
          <a:blip r:embed="rId3" cstate="print"/>
          <a:srcRect l="7144" r="4758"/>
          <a:stretch>
            <a:fillRect/>
          </a:stretch>
        </p:blipFill>
        <p:spPr bwMode="auto">
          <a:xfrm>
            <a:off x="7137400" y="3722688"/>
            <a:ext cx="2006600" cy="2792412"/>
          </a:xfrm>
          <a:prstGeom prst="rect">
            <a:avLst/>
          </a:prstGeom>
          <a:noFill/>
          <a:ln w="9525">
            <a:noFill/>
            <a:miter lim="800000"/>
            <a:headEnd/>
            <a:tailEnd/>
          </a:ln>
        </p:spPr>
      </p:pic>
      <p:sp>
        <p:nvSpPr>
          <p:cNvPr id="3076" name="TextBox 5"/>
          <p:cNvSpPr txBox="1">
            <a:spLocks noChangeArrowheads="1"/>
          </p:cNvSpPr>
          <p:nvPr/>
        </p:nvSpPr>
        <p:spPr bwMode="auto">
          <a:xfrm>
            <a:off x="1028700" y="5911850"/>
            <a:ext cx="5810250" cy="922338"/>
          </a:xfrm>
          <a:prstGeom prst="rect">
            <a:avLst/>
          </a:prstGeom>
          <a:noFill/>
          <a:ln w="9525">
            <a:noFill/>
            <a:miter lim="800000"/>
            <a:headEnd/>
            <a:tailEnd/>
          </a:ln>
        </p:spPr>
        <p:txBody>
          <a:bodyPr wrap="none">
            <a:spAutoFit/>
          </a:bodyPr>
          <a:lstStyle/>
          <a:p>
            <a:pPr marL="342900" indent="-342900">
              <a:buFont typeface="Calibri" pitchFamily="34" charset="0"/>
              <a:buAutoNum type="arabicPeriod"/>
            </a:pPr>
            <a:r>
              <a:rPr lang="en-US">
                <a:latin typeface="Calibri" pitchFamily="34" charset="0"/>
              </a:rPr>
              <a:t>Standard texting rates only (worst cast US$0.20)</a:t>
            </a:r>
          </a:p>
          <a:p>
            <a:pPr marL="342900" indent="-342900">
              <a:buFont typeface="Calibri" pitchFamily="34" charset="0"/>
              <a:buAutoNum type="arabicPeriod"/>
            </a:pPr>
            <a:r>
              <a:rPr lang="en-US">
                <a:latin typeface="Calibri" pitchFamily="34" charset="0"/>
              </a:rPr>
              <a:t>We have no access to your phone number</a:t>
            </a:r>
          </a:p>
          <a:p>
            <a:pPr marL="342900" indent="-342900">
              <a:buFont typeface="Calibri" pitchFamily="34" charset="0"/>
              <a:buAutoNum type="arabicPeriod"/>
            </a:pPr>
            <a:r>
              <a:rPr lang="en-US">
                <a:latin typeface="Calibri" pitchFamily="34" charset="0"/>
              </a:rPr>
              <a:t>Capitalization doesn’t matter, but spaces and spelling do</a:t>
            </a:r>
          </a:p>
        </p:txBody>
      </p:sp>
      <p:sp>
        <p:nvSpPr>
          <p:cNvPr id="3077" name="TextBox 6"/>
          <p:cNvSpPr txBox="1">
            <a:spLocks noChangeArrowheads="1"/>
          </p:cNvSpPr>
          <p:nvPr/>
        </p:nvSpPr>
        <p:spPr bwMode="auto">
          <a:xfrm>
            <a:off x="387350" y="6207125"/>
            <a:ext cx="592138" cy="369888"/>
          </a:xfrm>
          <a:prstGeom prst="rect">
            <a:avLst/>
          </a:prstGeom>
          <a:noFill/>
          <a:ln w="9525">
            <a:noFill/>
            <a:miter lim="800000"/>
            <a:headEnd/>
            <a:tailEnd/>
          </a:ln>
        </p:spPr>
        <p:txBody>
          <a:bodyPr wrap="none">
            <a:spAutoFit/>
          </a:bodyPr>
          <a:lstStyle/>
          <a:p>
            <a:r>
              <a:rPr lang="en-US" b="1">
                <a:latin typeface="Calibri" pitchFamily="34" charset="0"/>
              </a:rPr>
              <a:t>TIPS</a:t>
            </a:r>
          </a:p>
        </p:txBody>
      </p:sp>
      <p:cxnSp>
        <p:nvCxnSpPr>
          <p:cNvPr id="9" name="Straight Connector 8"/>
          <p:cNvCxnSpPr/>
          <p:nvPr/>
        </p:nvCxnSpPr>
        <p:spPr>
          <a:xfrm rot="5400000">
            <a:off x="688975" y="6361113"/>
            <a:ext cx="627063" cy="1587"/>
          </a:xfrm>
          <a:prstGeom prst="line">
            <a:avLst/>
          </a:prstGeom>
        </p:spPr>
        <p:style>
          <a:lnRef idx="2">
            <a:schemeClr val="accent1"/>
          </a:lnRef>
          <a:fillRef idx="0">
            <a:schemeClr val="accent1"/>
          </a:fillRef>
          <a:effectRef idx="1">
            <a:schemeClr val="accent1"/>
          </a:effectRef>
          <a:fontRef idx="minor">
            <a:schemeClr val="tx1"/>
          </a:fontRef>
        </p:style>
      </p:cxnSp>
      <p:pic>
        <p:nvPicPr>
          <p:cNvPr id="3079" name="Picture 2" descr="\\.psf\Home\Desktop\mcp_poll_sample.png"/>
          <p:cNvPicPr>
            <a:picLocks noChangeAspect="1" noChangeArrowheads="1"/>
          </p:cNvPicPr>
          <p:nvPr/>
        </p:nvPicPr>
        <p:blipFill>
          <a:blip r:embed="rId4" cstate="print"/>
          <a:srcRect/>
          <a:stretch>
            <a:fillRect/>
          </a:stretch>
        </p:blipFill>
        <p:spPr bwMode="auto">
          <a:xfrm>
            <a:off x="288925" y="1235075"/>
            <a:ext cx="6848475" cy="4648200"/>
          </a:xfrm>
          <a:prstGeom prst="rect">
            <a:avLst/>
          </a:prstGeom>
          <a:noFill/>
          <a:ln w="9525">
            <a:noFill/>
            <a:miter lim="800000"/>
            <a:headEnd/>
            <a:tailEnd/>
          </a:ln>
        </p:spPr>
      </p:pic>
      <p:sp>
        <p:nvSpPr>
          <p:cNvPr id="3080" name="TextBox 30"/>
          <p:cNvSpPr txBox="1">
            <a:spLocks noChangeArrowheads="1"/>
          </p:cNvSpPr>
          <p:nvPr/>
        </p:nvSpPr>
        <p:spPr bwMode="auto">
          <a:xfrm rot="2059704">
            <a:off x="6481763" y="1954213"/>
            <a:ext cx="1971675" cy="646112"/>
          </a:xfrm>
          <a:prstGeom prst="rect">
            <a:avLst/>
          </a:prstGeom>
          <a:noFill/>
          <a:ln w="9525">
            <a:noFill/>
            <a:miter lim="800000"/>
            <a:headEnd/>
            <a:tailEnd/>
          </a:ln>
        </p:spPr>
        <p:txBody>
          <a:bodyPr wrap="none">
            <a:spAutoFit/>
          </a:bodyPr>
          <a:lstStyle/>
          <a:p>
            <a:r>
              <a:rPr lang="en-US" sz="3600">
                <a:solidFill>
                  <a:srgbClr val="00B050"/>
                </a:solidFill>
                <a:latin typeface="Calibri" pitchFamily="34" charset="0"/>
              </a:rPr>
              <a:t>EXAMPLE</a:t>
            </a:r>
          </a:p>
        </p:txBody>
      </p:sp>
      <p:cxnSp>
        <p:nvCxnSpPr>
          <p:cNvPr id="39" name="Straight Connector 38"/>
          <p:cNvCxnSpPr>
            <a:stCxn id="40" idx="3"/>
            <a:endCxn id="5" idx="1"/>
          </p:cNvCxnSpPr>
          <p:nvPr/>
        </p:nvCxnSpPr>
        <p:spPr>
          <a:xfrm>
            <a:off x="3733800" y="3722688"/>
            <a:ext cx="3403600" cy="1397000"/>
          </a:xfrm>
          <a:prstGeom prst="line">
            <a:avLst/>
          </a:prstGeom>
          <a:ln w="76200">
            <a:solidFill>
              <a:srgbClr val="00B050"/>
            </a:solidFill>
            <a:tailEnd type="triangle" w="med" len="lg"/>
          </a:ln>
        </p:spPr>
        <p:style>
          <a:lnRef idx="2">
            <a:schemeClr val="accent1"/>
          </a:lnRef>
          <a:fillRef idx="0">
            <a:schemeClr val="accent1"/>
          </a:fillRef>
          <a:effectRef idx="1">
            <a:schemeClr val="accent1"/>
          </a:effectRef>
          <a:fontRef idx="minor">
            <a:schemeClr val="tx1"/>
          </a:fontRef>
        </p:style>
      </p:cxnSp>
      <p:sp>
        <p:nvSpPr>
          <p:cNvPr id="40" name="Rectangle 39"/>
          <p:cNvSpPr/>
          <p:nvPr/>
        </p:nvSpPr>
        <p:spPr>
          <a:xfrm>
            <a:off x="2027238" y="2122488"/>
            <a:ext cx="1706562" cy="3200400"/>
          </a:xfrm>
          <a:prstGeom prst="rect">
            <a:avLst/>
          </a:prstGeom>
          <a:ln w="76200">
            <a:solidFill>
              <a:srgbClr val="00B05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Question 1</a:t>
            </a:r>
          </a:p>
        </p:txBody>
      </p:sp>
      <p:pic>
        <p:nvPicPr>
          <p:cNvPr id="6148" name="Picture 4" descr="Poll_Everywhere-Communication_Best_Practices.pdf (page 1 of 3).png"/>
          <p:cNvPicPr>
            <a:picLocks noChangeAspect="1"/>
          </p:cNvPicPr>
          <p:nvPr/>
        </p:nvPicPr>
        <p:blipFill>
          <a:blip r:embed="rId5" cstate="print"/>
          <a:srcRect l="7144" r="4758"/>
          <a:stretch>
            <a:fillRect/>
          </a:stretch>
        </p:blipFill>
        <p:spPr bwMode="auto">
          <a:xfrm>
            <a:off x="7137400" y="3722688"/>
            <a:ext cx="2006600" cy="2792412"/>
          </a:xfrm>
          <a:prstGeom prst="rect">
            <a:avLst/>
          </a:prstGeom>
          <a:noFill/>
          <a:ln w="9525">
            <a:noFill/>
            <a:miter lim="800000"/>
            <a:headEnd/>
            <a:tailEnd/>
          </a:ln>
        </p:spPr>
      </p:pic>
      <p:sp>
        <p:nvSpPr>
          <p:cNvPr id="6149" name="TextBox 5"/>
          <p:cNvSpPr txBox="1">
            <a:spLocks noChangeArrowheads="1"/>
          </p:cNvSpPr>
          <p:nvPr/>
        </p:nvSpPr>
        <p:spPr bwMode="auto">
          <a:xfrm>
            <a:off x="1028700" y="5911850"/>
            <a:ext cx="5810250" cy="922338"/>
          </a:xfrm>
          <a:prstGeom prst="rect">
            <a:avLst/>
          </a:prstGeom>
          <a:noFill/>
          <a:ln w="9525">
            <a:noFill/>
            <a:miter lim="800000"/>
            <a:headEnd/>
            <a:tailEnd/>
          </a:ln>
        </p:spPr>
        <p:txBody>
          <a:bodyPr wrap="none">
            <a:spAutoFit/>
          </a:bodyPr>
          <a:lstStyle/>
          <a:p>
            <a:pPr marL="342900" indent="-342900">
              <a:buFont typeface="Calibri" pitchFamily="34" charset="0"/>
              <a:buAutoNum type="arabicPeriod"/>
            </a:pPr>
            <a:r>
              <a:rPr lang="en-US">
                <a:latin typeface="Calibri" pitchFamily="34" charset="0"/>
              </a:rPr>
              <a:t>Standard texting rates only (worst cast US$0.20)</a:t>
            </a:r>
          </a:p>
          <a:p>
            <a:pPr marL="342900" indent="-342900">
              <a:buFont typeface="Calibri" pitchFamily="34" charset="0"/>
              <a:buAutoNum type="arabicPeriod"/>
            </a:pPr>
            <a:r>
              <a:rPr lang="en-US">
                <a:latin typeface="Calibri" pitchFamily="34" charset="0"/>
              </a:rPr>
              <a:t>We have no access to your phone number</a:t>
            </a:r>
          </a:p>
          <a:p>
            <a:pPr marL="342900" indent="-342900">
              <a:buFont typeface="Calibri" pitchFamily="34" charset="0"/>
              <a:buAutoNum type="arabicPeriod"/>
            </a:pPr>
            <a:r>
              <a:rPr lang="en-US">
                <a:latin typeface="Calibri" pitchFamily="34" charset="0"/>
              </a:rPr>
              <a:t>Capitalization doesn’t matter, but spaces and spelling do</a:t>
            </a:r>
          </a:p>
        </p:txBody>
      </p:sp>
      <p:sp>
        <p:nvSpPr>
          <p:cNvPr id="6150" name="TextBox 6"/>
          <p:cNvSpPr txBox="1">
            <a:spLocks noChangeArrowheads="1"/>
          </p:cNvSpPr>
          <p:nvPr/>
        </p:nvSpPr>
        <p:spPr bwMode="auto">
          <a:xfrm>
            <a:off x="387350" y="6207125"/>
            <a:ext cx="592138" cy="369888"/>
          </a:xfrm>
          <a:prstGeom prst="rect">
            <a:avLst/>
          </a:prstGeom>
          <a:noFill/>
          <a:ln w="9525">
            <a:noFill/>
            <a:miter lim="800000"/>
            <a:headEnd/>
            <a:tailEnd/>
          </a:ln>
        </p:spPr>
        <p:txBody>
          <a:bodyPr wrap="none">
            <a:spAutoFit/>
          </a:bodyPr>
          <a:lstStyle/>
          <a:p>
            <a:r>
              <a:rPr lang="en-US" b="1">
                <a:latin typeface="Calibri" pitchFamily="34" charset="0"/>
              </a:rPr>
              <a:t>TIPS</a:t>
            </a:r>
          </a:p>
        </p:txBody>
      </p:sp>
      <p:cxnSp>
        <p:nvCxnSpPr>
          <p:cNvPr id="9" name="Straight Connector 8"/>
          <p:cNvCxnSpPr/>
          <p:nvPr/>
        </p:nvCxnSpPr>
        <p:spPr>
          <a:xfrm rot="5400000">
            <a:off x="688975" y="6361113"/>
            <a:ext cx="627063" cy="1587"/>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0" y="6611779"/>
            <a:ext cx="3352800" cy="246221"/>
          </a:xfrm>
          <a:prstGeom prst="rect">
            <a:avLst/>
          </a:prstGeom>
          <a:noFill/>
        </p:spPr>
        <p:txBody>
          <a:bodyPr wrap="square" rtlCol="0">
            <a:spAutoFit/>
          </a:bodyPr>
          <a:lstStyle/>
          <a:p>
            <a:endParaRPr lang="en-US" sz="1000" dirty="0"/>
          </a:p>
        </p:txBody>
      </p:sp>
    </p:spTree>
    <p:controls>
      <p:control spid="17410" name="ShockwaveFlash1" r:id="rId2" imgW="5896798" imgH="3691332"/>
    </p:controls>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Question 2</a:t>
            </a:r>
          </a:p>
        </p:txBody>
      </p:sp>
      <p:pic>
        <p:nvPicPr>
          <p:cNvPr id="6148" name="Picture 4" descr="Poll_Everywhere-Communication_Best_Practices.pdf (page 1 of 3).png"/>
          <p:cNvPicPr>
            <a:picLocks noChangeAspect="1"/>
          </p:cNvPicPr>
          <p:nvPr/>
        </p:nvPicPr>
        <p:blipFill>
          <a:blip r:embed="rId5" cstate="print"/>
          <a:srcRect l="7144" r="4758"/>
          <a:stretch>
            <a:fillRect/>
          </a:stretch>
        </p:blipFill>
        <p:spPr bwMode="auto">
          <a:xfrm>
            <a:off x="7137400" y="3722688"/>
            <a:ext cx="2006600" cy="2792412"/>
          </a:xfrm>
          <a:prstGeom prst="rect">
            <a:avLst/>
          </a:prstGeom>
          <a:noFill/>
          <a:ln w="9525">
            <a:noFill/>
            <a:miter lim="800000"/>
            <a:headEnd/>
            <a:tailEnd/>
          </a:ln>
        </p:spPr>
      </p:pic>
      <p:sp>
        <p:nvSpPr>
          <p:cNvPr id="6149" name="TextBox 5"/>
          <p:cNvSpPr txBox="1">
            <a:spLocks noChangeArrowheads="1"/>
          </p:cNvSpPr>
          <p:nvPr/>
        </p:nvSpPr>
        <p:spPr bwMode="auto">
          <a:xfrm>
            <a:off x="1028700" y="5911850"/>
            <a:ext cx="5810250" cy="922338"/>
          </a:xfrm>
          <a:prstGeom prst="rect">
            <a:avLst/>
          </a:prstGeom>
          <a:noFill/>
          <a:ln w="9525">
            <a:noFill/>
            <a:miter lim="800000"/>
            <a:headEnd/>
            <a:tailEnd/>
          </a:ln>
        </p:spPr>
        <p:txBody>
          <a:bodyPr wrap="none">
            <a:spAutoFit/>
          </a:bodyPr>
          <a:lstStyle/>
          <a:p>
            <a:pPr marL="342900" indent="-342900">
              <a:buFont typeface="Calibri" pitchFamily="34" charset="0"/>
              <a:buAutoNum type="arabicPeriod"/>
            </a:pPr>
            <a:r>
              <a:rPr lang="en-US">
                <a:latin typeface="Calibri" pitchFamily="34" charset="0"/>
              </a:rPr>
              <a:t>Standard texting rates only (worst cast US$0.20)</a:t>
            </a:r>
          </a:p>
          <a:p>
            <a:pPr marL="342900" indent="-342900">
              <a:buFont typeface="Calibri" pitchFamily="34" charset="0"/>
              <a:buAutoNum type="arabicPeriod"/>
            </a:pPr>
            <a:r>
              <a:rPr lang="en-US">
                <a:latin typeface="Calibri" pitchFamily="34" charset="0"/>
              </a:rPr>
              <a:t>We have no access to your phone number</a:t>
            </a:r>
          </a:p>
          <a:p>
            <a:pPr marL="342900" indent="-342900">
              <a:buFont typeface="Calibri" pitchFamily="34" charset="0"/>
              <a:buAutoNum type="arabicPeriod"/>
            </a:pPr>
            <a:r>
              <a:rPr lang="en-US">
                <a:latin typeface="Calibri" pitchFamily="34" charset="0"/>
              </a:rPr>
              <a:t>Capitalization doesn’t matter, but spaces and spelling do</a:t>
            </a:r>
          </a:p>
        </p:txBody>
      </p:sp>
      <p:sp>
        <p:nvSpPr>
          <p:cNvPr id="6150" name="TextBox 6"/>
          <p:cNvSpPr txBox="1">
            <a:spLocks noChangeArrowheads="1"/>
          </p:cNvSpPr>
          <p:nvPr/>
        </p:nvSpPr>
        <p:spPr bwMode="auto">
          <a:xfrm>
            <a:off x="387350" y="6207125"/>
            <a:ext cx="592138" cy="369888"/>
          </a:xfrm>
          <a:prstGeom prst="rect">
            <a:avLst/>
          </a:prstGeom>
          <a:noFill/>
          <a:ln w="9525">
            <a:noFill/>
            <a:miter lim="800000"/>
            <a:headEnd/>
            <a:tailEnd/>
          </a:ln>
        </p:spPr>
        <p:txBody>
          <a:bodyPr wrap="none">
            <a:spAutoFit/>
          </a:bodyPr>
          <a:lstStyle/>
          <a:p>
            <a:r>
              <a:rPr lang="en-US" b="1">
                <a:latin typeface="Calibri" pitchFamily="34" charset="0"/>
              </a:rPr>
              <a:t>TIPS</a:t>
            </a:r>
          </a:p>
        </p:txBody>
      </p:sp>
      <p:cxnSp>
        <p:nvCxnSpPr>
          <p:cNvPr id="9" name="Straight Connector 8"/>
          <p:cNvCxnSpPr/>
          <p:nvPr/>
        </p:nvCxnSpPr>
        <p:spPr>
          <a:xfrm rot="5400000">
            <a:off x="688975" y="6361113"/>
            <a:ext cx="627063" cy="1587"/>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0" y="6611779"/>
            <a:ext cx="3352800" cy="246221"/>
          </a:xfrm>
          <a:prstGeom prst="rect">
            <a:avLst/>
          </a:prstGeom>
          <a:noFill/>
        </p:spPr>
        <p:txBody>
          <a:bodyPr wrap="square" rtlCol="0">
            <a:spAutoFit/>
          </a:bodyPr>
          <a:lstStyle/>
          <a:p>
            <a:endParaRPr lang="en-US" sz="1000" dirty="0"/>
          </a:p>
        </p:txBody>
      </p:sp>
    </p:spTree>
    <p:controls>
      <p:control spid="22530" name="ShockwaveFlash1" r:id="rId2" imgW="5896798" imgH="3691332"/>
    </p:controls>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Jeopardy</a:t>
            </a:r>
            <a:endParaRPr lang="en-US" dirty="0"/>
          </a:p>
        </p:txBody>
      </p:sp>
      <p:sp>
        <p:nvSpPr>
          <p:cNvPr id="3" name="Content Placeholder 2"/>
          <p:cNvSpPr>
            <a:spLocks noGrp="1"/>
          </p:cNvSpPr>
          <p:nvPr>
            <p:ph sz="half" idx="1"/>
          </p:nvPr>
        </p:nvSpPr>
        <p:spPr>
          <a:xfrm>
            <a:off x="457200" y="1600200"/>
            <a:ext cx="6858000" cy="4525963"/>
          </a:xfrm>
        </p:spPr>
        <p:txBody>
          <a:bodyPr>
            <a:normAutofit fontScale="92500"/>
          </a:bodyPr>
          <a:lstStyle/>
          <a:p>
            <a:pPr>
              <a:buNone/>
            </a:pPr>
            <a:r>
              <a:rPr lang="en-US" dirty="0" smtClean="0"/>
              <a:t>Break the class into teams.  </a:t>
            </a:r>
          </a:p>
          <a:p>
            <a:pPr>
              <a:buNone/>
            </a:pPr>
            <a:r>
              <a:rPr lang="en-US" dirty="0" smtClean="0"/>
              <a:t>Allow each team to choose a unique name.</a:t>
            </a:r>
          </a:p>
          <a:p>
            <a:pPr>
              <a:buNone/>
            </a:pPr>
            <a:r>
              <a:rPr lang="en-US" dirty="0" smtClean="0"/>
              <a:t>If you have a strong student who won’t buy into the activity, give that student a job of scorekeeper, or fact checker.</a:t>
            </a:r>
          </a:p>
          <a:p>
            <a:pPr>
              <a:buNone/>
            </a:pPr>
            <a:r>
              <a:rPr lang="en-US" dirty="0" smtClean="0"/>
              <a:t>Tell the class your rules.  My rules are no raising your board until the question has been totally asked and if you know an answer is wrong, raise your board to steal the points.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Jeopardy</a:t>
            </a:r>
            <a:endParaRPr lang="en-US" dirty="0"/>
          </a:p>
        </p:txBody>
      </p:sp>
      <p:sp>
        <p:nvSpPr>
          <p:cNvPr id="3" name="Content Placeholder 2"/>
          <p:cNvSpPr>
            <a:spLocks noGrp="1"/>
          </p:cNvSpPr>
          <p:nvPr>
            <p:ph sz="half" idx="1"/>
          </p:nvPr>
        </p:nvSpPr>
        <p:spPr>
          <a:xfrm>
            <a:off x="457200" y="1600200"/>
            <a:ext cx="7162800" cy="4525963"/>
          </a:xfrm>
        </p:spPr>
        <p:txBody>
          <a:bodyPr/>
          <a:lstStyle/>
          <a:p>
            <a:pPr>
              <a:buNone/>
            </a:pPr>
            <a:r>
              <a:rPr lang="en-US" dirty="0" smtClean="0"/>
              <a:t>There are different ways for you to create your game board.  You can use </a:t>
            </a:r>
            <a:r>
              <a:rPr lang="en-US" dirty="0" err="1" smtClean="0"/>
              <a:t>Powerpoint</a:t>
            </a:r>
            <a:r>
              <a:rPr lang="en-US" dirty="0" smtClean="0"/>
              <a:t> and make a high tech game, you can do as I often do and use transparencies, or you can do the super low tech and use paper, tape and a board.  </a:t>
            </a:r>
          </a:p>
          <a:p>
            <a:pPr>
              <a:buNone/>
            </a:pPr>
            <a:r>
              <a:rPr lang="en-US" dirty="0" smtClean="0"/>
              <a:t>You must be prepared and you must create enough questions to keep the activity going for as long as you want it to go 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Engagement</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r>
              <a:rPr lang="en-US" dirty="0" smtClean="0"/>
              <a:t>Teaching and learning share an interesting relationship.  Just because there is teaching in a classroom does not mean that there is also learning in that same classroom.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42048" cy="1143000"/>
          </a:xfrm>
        </p:spPr>
        <p:txBody>
          <a:bodyPr>
            <a:normAutofit/>
          </a:bodyPr>
          <a:lstStyle/>
          <a:p>
            <a:r>
              <a:rPr lang="en-US" dirty="0" smtClean="0"/>
              <a:t>Student Engagement</a:t>
            </a:r>
            <a:endParaRPr lang="en-US" dirty="0"/>
          </a:p>
        </p:txBody>
      </p:sp>
    </p:spTree>
    <p:controls>
      <p:control spid="2051" name="ShockwaveFlash2" r:id="rId2" imgW="5397144" imgH="4382112"/>
    </p:controls>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Engagement Issues</a:t>
            </a:r>
            <a:endParaRPr lang="en-US" dirty="0"/>
          </a:p>
        </p:txBody>
      </p:sp>
      <p:sp>
        <p:nvSpPr>
          <p:cNvPr id="3" name="Content Placeholder 2"/>
          <p:cNvSpPr>
            <a:spLocks noGrp="1"/>
          </p:cNvSpPr>
          <p:nvPr>
            <p:ph sz="half" idx="1"/>
          </p:nvPr>
        </p:nvSpPr>
        <p:spPr>
          <a:xfrm>
            <a:off x="457200" y="1600201"/>
            <a:ext cx="6858000" cy="3657600"/>
          </a:xfrm>
        </p:spPr>
        <p:txBody>
          <a:bodyPr>
            <a:normAutofit lnSpcReduction="10000"/>
          </a:bodyPr>
          <a:lstStyle/>
          <a:p>
            <a:pPr>
              <a:buNone/>
            </a:pPr>
            <a:r>
              <a:rPr lang="en-US" dirty="0" smtClean="0"/>
              <a:t>As current educators, we are dealing with several issues when we look at how to engage our students.  First, we are working with students who are used to gathering information at a quicker rate than our lectures; second, we are teaching a diverse group whose academic preparedness is equally diverse.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Student Engagement</a:t>
            </a:r>
            <a:endParaRPr lang="en-US" dirty="0"/>
          </a:p>
        </p:txBody>
      </p:sp>
      <p:sp>
        <p:nvSpPr>
          <p:cNvPr id="3" name="Content Placeholder 2"/>
          <p:cNvSpPr>
            <a:spLocks noGrp="1"/>
          </p:cNvSpPr>
          <p:nvPr>
            <p:ph sz="half" idx="1"/>
          </p:nvPr>
        </p:nvSpPr>
        <p:spPr>
          <a:xfrm>
            <a:off x="457200" y="1600200"/>
            <a:ext cx="6248400" cy="4525963"/>
          </a:xfrm>
        </p:spPr>
        <p:txBody>
          <a:bodyPr/>
          <a:lstStyle/>
          <a:p>
            <a:pPr>
              <a:buNone/>
            </a:pPr>
            <a:r>
              <a:rPr lang="en-US" dirty="0" smtClean="0"/>
              <a:t>Student engagement does not mean entertaining them. To me, student engagement means that students are actively learning.  They take an active role in the course material; they want to learn.</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Learning</a:t>
            </a:r>
            <a:endParaRPr lang="en-US" dirty="0"/>
          </a:p>
        </p:txBody>
      </p:sp>
      <p:sp>
        <p:nvSpPr>
          <p:cNvPr id="3" name="Content Placeholder 2"/>
          <p:cNvSpPr>
            <a:spLocks noGrp="1"/>
          </p:cNvSpPr>
          <p:nvPr>
            <p:ph sz="half" idx="1"/>
          </p:nvPr>
        </p:nvSpPr>
        <p:spPr>
          <a:xfrm>
            <a:off x="457200" y="1600200"/>
            <a:ext cx="6477000" cy="4525963"/>
          </a:xfrm>
        </p:spPr>
        <p:txBody>
          <a:bodyPr>
            <a:normAutofit/>
          </a:bodyPr>
          <a:lstStyle/>
          <a:p>
            <a:pPr>
              <a:buNone/>
            </a:pPr>
            <a:r>
              <a:rPr lang="en-US" dirty="0" smtClean="0"/>
              <a:t>In active learning, a teacher does not need to radically change, but a teacher may need to shift occasionally from being the sage on the stage to being a guide on the side, or a coach, or a facilitator.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Learning: Sharing</a:t>
            </a:r>
            <a:endParaRPr lang="en-US" dirty="0"/>
          </a:p>
        </p:txBody>
      </p:sp>
      <p:sp>
        <p:nvSpPr>
          <p:cNvPr id="3" name="Content Placeholder 2"/>
          <p:cNvSpPr>
            <a:spLocks noGrp="1"/>
          </p:cNvSpPr>
          <p:nvPr>
            <p:ph sz="half" idx="1"/>
          </p:nvPr>
        </p:nvSpPr>
        <p:spPr>
          <a:xfrm>
            <a:off x="457200" y="1600200"/>
            <a:ext cx="6781800" cy="4525963"/>
          </a:xfrm>
        </p:spPr>
        <p:txBody>
          <a:bodyPr>
            <a:normAutofit/>
          </a:bodyPr>
          <a:lstStyle/>
          <a:p>
            <a:pPr>
              <a:buNone/>
            </a:pPr>
            <a:r>
              <a:rPr lang="en-US" dirty="0" smtClean="0"/>
              <a:t>We both teach English.  If we had a nickel for every time students say they hate English, we would no longer need to teach English because we would be stinking rich.  </a:t>
            </a:r>
          </a:p>
          <a:p>
            <a:pPr>
              <a:buNone/>
            </a:pPr>
            <a:r>
              <a:rPr lang="en-US" dirty="0" smtClean="0"/>
              <a:t>We have both had success converting these naysayer students into actively engaged students and a couple of English majors.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Learning Through Games</a:t>
            </a:r>
            <a:endParaRPr lang="en-US" dirty="0"/>
          </a:p>
        </p:txBody>
      </p:sp>
      <p:sp>
        <p:nvSpPr>
          <p:cNvPr id="3" name="Content Placeholder 2"/>
          <p:cNvSpPr>
            <a:spLocks noGrp="1"/>
          </p:cNvSpPr>
          <p:nvPr>
            <p:ph sz="half" idx="1"/>
          </p:nvPr>
        </p:nvSpPr>
        <p:spPr>
          <a:xfrm>
            <a:off x="457200" y="1600200"/>
            <a:ext cx="6629400" cy="4525963"/>
          </a:xfrm>
        </p:spPr>
        <p:txBody>
          <a:bodyPr/>
          <a:lstStyle/>
          <a:p>
            <a:pPr>
              <a:buNone/>
            </a:pPr>
            <a:r>
              <a:rPr lang="en-US" dirty="0" smtClean="0"/>
              <a:t>There are different games to achieve different classroom goals. We will present the following: </a:t>
            </a:r>
          </a:p>
          <a:p>
            <a:r>
              <a:rPr lang="en-US" dirty="0" smtClean="0"/>
              <a:t>Dinner Party (critical thinking)</a:t>
            </a:r>
          </a:p>
          <a:p>
            <a:r>
              <a:rPr lang="en-US" dirty="0" smtClean="0"/>
              <a:t>Talk Show (critical thinking) </a:t>
            </a:r>
          </a:p>
          <a:p>
            <a:r>
              <a:rPr lang="en-US" dirty="0" smtClean="0"/>
              <a:t>Poll (facts and recall &amp; assessment)</a:t>
            </a:r>
          </a:p>
          <a:p>
            <a:r>
              <a:rPr lang="en-US" dirty="0" smtClean="0"/>
              <a:t>Team Jeopardy (facts and recall)</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Dinner  Party</a:t>
            </a:r>
            <a:endParaRPr lang="en-US" dirty="0"/>
          </a:p>
        </p:txBody>
      </p:sp>
      <p:sp>
        <p:nvSpPr>
          <p:cNvPr id="3" name="Content Placeholder 2"/>
          <p:cNvSpPr>
            <a:spLocks noGrp="1"/>
          </p:cNvSpPr>
          <p:nvPr>
            <p:ph sz="half" idx="1"/>
          </p:nvPr>
        </p:nvSpPr>
        <p:spPr>
          <a:xfrm>
            <a:off x="457200" y="1600200"/>
            <a:ext cx="7239000" cy="4525963"/>
          </a:xfrm>
        </p:spPr>
        <p:txBody>
          <a:bodyPr>
            <a:normAutofit lnSpcReduction="10000"/>
          </a:bodyPr>
          <a:lstStyle/>
          <a:p>
            <a:pPr>
              <a:buNone/>
            </a:pPr>
            <a:r>
              <a:rPr lang="en-US" dirty="0" smtClean="0"/>
              <a:t>This activity can be used to help students synthesize information and implement critical thinking in your class.</a:t>
            </a:r>
          </a:p>
          <a:p>
            <a:pPr>
              <a:buNone/>
            </a:pPr>
            <a:endParaRPr lang="en-US" dirty="0" smtClean="0"/>
          </a:p>
          <a:p>
            <a:pPr>
              <a:buNone/>
            </a:pPr>
            <a:r>
              <a:rPr lang="en-US" dirty="0" smtClean="0"/>
              <a:t>Students are asked to plan a dinner party for six or more guests.  They can decide who to invite, but there must be a unifying theme.  The students need to be able to identify and explain why they have chosen these guests, what the topics of discussion might be.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329</TotalTime>
  <Words>1426</Words>
  <Application>Microsoft Office PowerPoint</Application>
  <PresentationFormat>On-screen Show (4:3)</PresentationFormat>
  <Paragraphs>93</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Student Engagement  </vt:lpstr>
      <vt:lpstr>Student Engagement</vt:lpstr>
      <vt:lpstr>Student Engagement</vt:lpstr>
      <vt:lpstr>Student Engagement Issues</vt:lpstr>
      <vt:lpstr>Defining Student Engagement</vt:lpstr>
      <vt:lpstr>Active Learning</vt:lpstr>
      <vt:lpstr>Active Learning: Sharing</vt:lpstr>
      <vt:lpstr>Learning Through Games</vt:lpstr>
      <vt:lpstr>Dinner  Party</vt:lpstr>
      <vt:lpstr>Talk Show</vt:lpstr>
      <vt:lpstr>Poll</vt:lpstr>
      <vt:lpstr>Low Tech Poll</vt:lpstr>
      <vt:lpstr>High Tech Poll</vt:lpstr>
      <vt:lpstr>Presenter Text Polling Notes</vt:lpstr>
      <vt:lpstr>How To Vote via Texting</vt:lpstr>
      <vt:lpstr>Question 1</vt:lpstr>
      <vt:lpstr>Question 2</vt:lpstr>
      <vt:lpstr>Team Jeopardy</vt:lpstr>
      <vt:lpstr>Team Jeopardy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dc:title>
  <dc:creator>Teresa</dc:creator>
  <cp:lastModifiedBy>Teresa</cp:lastModifiedBy>
  <cp:revision>40</cp:revision>
  <dcterms:created xsi:type="dcterms:W3CDTF">2010-05-19T22:57:15Z</dcterms:created>
  <dcterms:modified xsi:type="dcterms:W3CDTF">2010-05-25T00:57:00Z</dcterms:modified>
</cp:coreProperties>
</file>