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sldIdLst>
    <p:sldId id="256" r:id="rId2"/>
    <p:sldId id="257" r:id="rId3"/>
    <p:sldId id="258" r:id="rId4"/>
    <p:sldId id="259" r:id="rId5"/>
    <p:sldId id="260" r:id="rId6"/>
    <p:sldId id="261" r:id="rId7"/>
    <p:sldId id="262" r:id="rId8"/>
    <p:sldId id="268" r:id="rId9"/>
    <p:sldId id="269" r:id="rId10"/>
    <p:sldId id="270" r:id="rId11"/>
    <p:sldId id="265" r:id="rId12"/>
    <p:sldId id="273" r:id="rId13"/>
    <p:sldId id="271" r:id="rId14"/>
    <p:sldId id="266" r:id="rId15"/>
    <p:sldId id="267" r:id="rId16"/>
    <p:sldId id="272"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9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B0C4E57-1F36-4A5A-93F1-6402E5708685}" type="datetimeFigureOut">
              <a:rPr lang="en-US" smtClean="0"/>
              <a:t>3/22/2013</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E0FCEBB-482E-4C9A-AD95-F232AE5A4373}"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0FCEBB-482E-4C9A-AD95-F232AE5A4373}" type="slidenum">
              <a:rPr lang="en-US" smtClean="0"/>
              <a:t>‹#›</a:t>
            </a:fld>
            <a:endParaRPr lang="en-US" dirty="0"/>
          </a:p>
        </p:txBody>
      </p:sp>
    </p:spTree>
    <p:extLst>
      <p:ext uri="{BB962C8B-B14F-4D97-AF65-F5344CB8AC3E}">
        <p14:creationId xmlns:p14="http://schemas.microsoft.com/office/powerpoint/2010/main" val="3907177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0FCEBB-482E-4C9A-AD95-F232AE5A4373}"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7" name="Slide Number Placeholder 6"/>
          <p:cNvSpPr>
            <a:spLocks noGrp="1"/>
          </p:cNvSpPr>
          <p:nvPr>
            <p:ph type="sldNum" sz="quarter" idx="12"/>
          </p:nvPr>
        </p:nvSpPr>
        <p:spPr/>
        <p:txBody>
          <a:bodyPr/>
          <a:lstStyle/>
          <a:p>
            <a:fld id="{5E0FCEBB-482E-4C9A-AD95-F232AE5A4373}"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0C4E57-1F36-4A5A-93F1-6402E5708685}" type="datetimeFigureOut">
              <a:rPr lang="en-US" smtClean="0"/>
              <a:t>3/22/2013</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5E0FCEBB-482E-4C9A-AD95-F232AE5A437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B0C4E57-1F36-4A5A-93F1-6402E5708685}" type="datetimeFigureOut">
              <a:rPr lang="en-US" smtClean="0"/>
              <a:t>3/22/2013</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E0FCEBB-482E-4C9A-AD95-F232AE5A437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684" r:id="rId12"/>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5400" dirty="0" smtClean="0"/>
              <a:t>Oxnard College</a:t>
            </a:r>
            <a:endParaRPr lang="en-US" sz="5400" dirty="0"/>
          </a:p>
        </p:txBody>
      </p:sp>
      <p:sp>
        <p:nvSpPr>
          <p:cNvPr id="3" name="Subtitle 2"/>
          <p:cNvSpPr>
            <a:spLocks noGrp="1"/>
          </p:cNvSpPr>
          <p:nvPr>
            <p:ph type="subTitle" idx="1"/>
          </p:nvPr>
        </p:nvSpPr>
        <p:spPr/>
        <p:txBody>
          <a:bodyPr>
            <a:normAutofit fontScale="85000" lnSpcReduction="10000"/>
          </a:bodyPr>
          <a:lstStyle/>
          <a:p>
            <a:r>
              <a:rPr lang="en-US" sz="4000" dirty="0" smtClean="0"/>
              <a:t>Budget Forum</a:t>
            </a:r>
            <a:r>
              <a:rPr lang="en-US" dirty="0" smtClean="0"/>
              <a:t/>
            </a:r>
            <a:br>
              <a:rPr lang="en-US" dirty="0" smtClean="0"/>
            </a:br>
            <a:r>
              <a:rPr lang="en-US" sz="2400" dirty="0" smtClean="0"/>
              <a:t>March 26 &amp; 28</a:t>
            </a:r>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609600"/>
            <a:ext cx="1737360" cy="1737360"/>
          </a:xfrm>
          <a:prstGeom prst="ellipse">
            <a:avLst/>
          </a:prstGeom>
          <a:ln>
            <a:noFill/>
          </a:ln>
          <a:effectLst>
            <a:softEdge rad="112500"/>
          </a:effectLst>
        </p:spPr>
      </p:pic>
    </p:spTree>
    <p:extLst>
      <p:ext uri="{BB962C8B-B14F-4D97-AF65-F5344CB8AC3E}">
        <p14:creationId xmlns:p14="http://schemas.microsoft.com/office/powerpoint/2010/main" val="2154789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n-US" dirty="0" smtClean="0"/>
              <a:t>Preliminary Changes to VCCD Budget</a:t>
            </a:r>
            <a:br>
              <a:rPr lang="en-US" dirty="0" smtClean="0"/>
            </a:br>
            <a:r>
              <a:rPr lang="en-US" sz="2000" dirty="0" smtClean="0"/>
              <a:t>as of March 18, 2013</a:t>
            </a:r>
            <a:endParaRPr lang="en-US" dirty="0"/>
          </a:p>
        </p:txBody>
      </p:sp>
      <p:sp>
        <p:nvSpPr>
          <p:cNvPr id="2" name="Content Placeholder 1"/>
          <p:cNvSpPr>
            <a:spLocks noGrp="1"/>
          </p:cNvSpPr>
          <p:nvPr>
            <p:ph idx="1"/>
          </p:nvPr>
        </p:nvSpPr>
        <p:spPr>
          <a:xfrm>
            <a:off x="872067" y="2286000"/>
            <a:ext cx="7408333" cy="3840163"/>
          </a:xfrm>
        </p:spPr>
        <p:txBody>
          <a:bodyPr>
            <a:normAutofit fontScale="92500"/>
          </a:bodyPr>
          <a:lstStyle/>
          <a:p>
            <a:pPr>
              <a:buFont typeface="Wingdings" pitchFamily="2" charset="2"/>
              <a:buChar char="v"/>
            </a:pPr>
            <a:r>
              <a:rPr lang="en-US" sz="2000" b="1" dirty="0" smtClean="0"/>
              <a:t>Costs</a:t>
            </a:r>
          </a:p>
          <a:p>
            <a:pPr lvl="1"/>
            <a:r>
              <a:rPr lang="en-US" sz="2000" dirty="0" smtClean="0"/>
              <a:t>15% Health &amp; Welfare Increase	  	        $  669,000</a:t>
            </a:r>
          </a:p>
          <a:p>
            <a:pPr lvl="1"/>
            <a:r>
              <a:rPr lang="en-US" sz="2000" dirty="0" smtClean="0"/>
              <a:t>Step Increases (assumes status quo) 	            635,000</a:t>
            </a:r>
          </a:p>
          <a:p>
            <a:pPr lvl="1"/>
            <a:r>
              <a:rPr lang="en-US" sz="2000" dirty="0" smtClean="0"/>
              <a:t>Change in PERS (11.4%- 11.9%)	     	            131,000</a:t>
            </a:r>
          </a:p>
          <a:p>
            <a:pPr lvl="1"/>
            <a:r>
              <a:rPr lang="en-US" sz="2000" dirty="0" smtClean="0"/>
              <a:t>Retiree Liability				    </a:t>
            </a:r>
            <a:r>
              <a:rPr lang="en-US" sz="2000" dirty="0"/>
              <a:t> </a:t>
            </a:r>
            <a:r>
              <a:rPr lang="en-US" sz="2000" dirty="0" smtClean="0"/>
              <a:t>       910,000</a:t>
            </a:r>
          </a:p>
          <a:p>
            <a:pPr lvl="1"/>
            <a:r>
              <a:rPr lang="en-US" sz="2000" dirty="0" smtClean="0"/>
              <a:t>Additional Faculty to generate increased FTEs     780,000</a:t>
            </a:r>
          </a:p>
          <a:p>
            <a:pPr>
              <a:buFont typeface="Wingdings" pitchFamily="2" charset="2"/>
              <a:buChar char="v"/>
            </a:pPr>
            <a:r>
              <a:rPr lang="en-US" sz="2000" b="1" dirty="0" smtClean="0"/>
              <a:t>Total Increase in Costs</a:t>
            </a:r>
            <a:r>
              <a:rPr lang="en-US" sz="2000" dirty="0" smtClean="0"/>
              <a:t>			      $ 3,125,000</a:t>
            </a:r>
          </a:p>
          <a:p>
            <a:pPr>
              <a:buFont typeface="Wingdings" pitchFamily="2" charset="2"/>
              <a:buChar char="v"/>
            </a:pPr>
            <a:endParaRPr lang="en-US" sz="2000" b="1" dirty="0"/>
          </a:p>
          <a:p>
            <a:pPr>
              <a:buFont typeface="Wingdings" pitchFamily="2" charset="2"/>
              <a:buChar char="v"/>
            </a:pPr>
            <a:r>
              <a:rPr lang="en-US" sz="2000" b="1" dirty="0" smtClean="0"/>
              <a:t>Net Change in Budget</a:t>
            </a:r>
            <a:r>
              <a:rPr lang="en-US" sz="2000" dirty="0" smtClean="0"/>
              <a:t>			      $ 2,195,000</a:t>
            </a:r>
          </a:p>
          <a:p>
            <a:pPr marL="301943" lvl="1" indent="0">
              <a:buNone/>
            </a:pPr>
            <a:r>
              <a:rPr lang="en-US" sz="2000" dirty="0"/>
              <a:t> </a:t>
            </a:r>
            <a:r>
              <a:rPr lang="en-US" sz="2000" dirty="0" smtClean="0"/>
              <a:t> </a:t>
            </a:r>
            <a:endParaRPr lang="en-US" sz="2000" dirty="0"/>
          </a:p>
        </p:txBody>
      </p:sp>
    </p:spTree>
    <p:extLst>
      <p:ext uri="{BB962C8B-B14F-4D97-AF65-F5344CB8AC3E}">
        <p14:creationId xmlns:p14="http://schemas.microsoft.com/office/powerpoint/2010/main" val="3442400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490" y="0"/>
            <a:ext cx="7024744" cy="1143000"/>
          </a:xfrm>
        </p:spPr>
        <p:txBody>
          <a:bodyPr/>
          <a:lstStyle/>
          <a:p>
            <a:r>
              <a:rPr lang="en-US" dirty="0" smtClean="0"/>
              <a:t>Budget Risks</a:t>
            </a:r>
            <a:endParaRPr lang="en-US" dirty="0"/>
          </a:p>
        </p:txBody>
      </p:sp>
      <p:sp>
        <p:nvSpPr>
          <p:cNvPr id="2" name="Content Placeholder 1"/>
          <p:cNvSpPr>
            <a:spLocks noGrp="1"/>
          </p:cNvSpPr>
          <p:nvPr>
            <p:ph idx="1"/>
          </p:nvPr>
        </p:nvSpPr>
        <p:spPr>
          <a:xfrm>
            <a:off x="457201" y="1219201"/>
            <a:ext cx="8229600" cy="4343399"/>
          </a:xfrm>
        </p:spPr>
        <p:txBody>
          <a:bodyPr>
            <a:noAutofit/>
          </a:bodyPr>
          <a:lstStyle/>
          <a:p>
            <a:pPr>
              <a:spcBef>
                <a:spcPts val="300"/>
              </a:spcBef>
              <a:spcAft>
                <a:spcPts val="300"/>
              </a:spcAft>
              <a:buFont typeface="Wingdings" pitchFamily="2" charset="2"/>
              <a:buChar char="Ø"/>
            </a:pPr>
            <a:r>
              <a:rPr lang="en-US" sz="1600" dirty="0"/>
              <a:t>Slightly higher funding drives expectations to unrealistic levels (high demand for dollars) </a:t>
            </a:r>
            <a:endParaRPr lang="en-US" sz="1600" dirty="0" smtClean="0"/>
          </a:p>
          <a:p>
            <a:pPr>
              <a:spcBef>
                <a:spcPts val="300"/>
              </a:spcBef>
              <a:spcAft>
                <a:spcPts val="300"/>
              </a:spcAft>
              <a:buFont typeface="Wingdings" pitchFamily="2" charset="2"/>
              <a:buChar char="Ø"/>
            </a:pPr>
            <a:r>
              <a:rPr lang="en-US" sz="1600" dirty="0" smtClean="0"/>
              <a:t>State </a:t>
            </a:r>
            <a:r>
              <a:rPr lang="en-US" sz="1600" dirty="0"/>
              <a:t>revenue has more volatility (as more is based on PIT, top 1% pay 40% of revenue) </a:t>
            </a:r>
            <a:endParaRPr lang="en-US" sz="1600" dirty="0" smtClean="0"/>
          </a:p>
          <a:p>
            <a:pPr>
              <a:spcBef>
                <a:spcPts val="300"/>
              </a:spcBef>
              <a:spcAft>
                <a:spcPts val="300"/>
              </a:spcAft>
              <a:buFont typeface="Wingdings" pitchFamily="2" charset="2"/>
              <a:buChar char="Ø"/>
            </a:pPr>
            <a:r>
              <a:rPr lang="en-US" sz="1600" dirty="0" smtClean="0"/>
              <a:t>California </a:t>
            </a:r>
            <a:r>
              <a:rPr lang="en-US" sz="1600" dirty="0"/>
              <a:t>economic recovery is slow, unemployment just released at 9.8% (2% higher than nation) </a:t>
            </a:r>
            <a:endParaRPr lang="en-US" sz="1600" dirty="0" smtClean="0"/>
          </a:p>
          <a:p>
            <a:pPr>
              <a:spcBef>
                <a:spcPts val="300"/>
              </a:spcBef>
              <a:spcAft>
                <a:spcPts val="300"/>
              </a:spcAft>
              <a:buFont typeface="Wingdings" pitchFamily="2" charset="2"/>
              <a:buChar char="Ø"/>
            </a:pPr>
            <a:r>
              <a:rPr lang="en-US" sz="1600" dirty="0" smtClean="0"/>
              <a:t>Local </a:t>
            </a:r>
            <a:r>
              <a:rPr lang="en-US" sz="1600" dirty="0"/>
              <a:t>revenue shortfalls </a:t>
            </a:r>
            <a:endParaRPr lang="en-US" sz="1600" dirty="0" smtClean="0"/>
          </a:p>
          <a:p>
            <a:pPr>
              <a:spcBef>
                <a:spcPts val="300"/>
              </a:spcBef>
              <a:spcAft>
                <a:spcPts val="300"/>
              </a:spcAft>
              <a:buFont typeface="Wingdings" pitchFamily="2" charset="2"/>
              <a:buChar char="Ø"/>
            </a:pPr>
            <a:r>
              <a:rPr lang="en-US" sz="1600" dirty="0" smtClean="0"/>
              <a:t>Shift </a:t>
            </a:r>
            <a:r>
              <a:rPr lang="en-US" sz="1600" dirty="0"/>
              <a:t>in student population-potential declining enrollment due to policy changes: </a:t>
            </a:r>
            <a:endParaRPr lang="en-US" sz="1600" dirty="0" smtClean="0"/>
          </a:p>
          <a:p>
            <a:pPr marL="571500" indent="-285750">
              <a:spcBef>
                <a:spcPts val="300"/>
              </a:spcBef>
              <a:spcAft>
                <a:spcPts val="300"/>
              </a:spcAft>
              <a:buFont typeface="Courier New" pitchFamily="49" charset="0"/>
              <a:buChar char="o"/>
            </a:pPr>
            <a:r>
              <a:rPr lang="en-US" sz="1600" dirty="0" smtClean="0"/>
              <a:t>Course </a:t>
            </a:r>
            <a:r>
              <a:rPr lang="en-US" sz="1600" dirty="0"/>
              <a:t>repeatability </a:t>
            </a:r>
            <a:endParaRPr lang="en-US" sz="1600" dirty="0" smtClean="0"/>
          </a:p>
          <a:p>
            <a:pPr marL="571500" indent="-285750">
              <a:spcBef>
                <a:spcPts val="300"/>
              </a:spcBef>
              <a:spcAft>
                <a:spcPts val="300"/>
              </a:spcAft>
              <a:buFont typeface="Courier New" pitchFamily="49" charset="0"/>
              <a:buChar char="o"/>
            </a:pPr>
            <a:r>
              <a:rPr lang="en-US" sz="1600" dirty="0" smtClean="0"/>
              <a:t>Academic </a:t>
            </a:r>
            <a:r>
              <a:rPr lang="en-US" sz="1600" dirty="0"/>
              <a:t>progress for BOGW </a:t>
            </a:r>
            <a:endParaRPr lang="en-US" sz="1600" dirty="0" smtClean="0"/>
          </a:p>
          <a:p>
            <a:pPr marL="571500" indent="-285750">
              <a:spcBef>
                <a:spcPts val="300"/>
              </a:spcBef>
              <a:spcAft>
                <a:spcPts val="300"/>
              </a:spcAft>
              <a:buFont typeface="Courier New" pitchFamily="49" charset="0"/>
              <a:buChar char="o"/>
            </a:pPr>
            <a:r>
              <a:rPr lang="en-US" sz="1600" dirty="0" smtClean="0"/>
              <a:t>Limit </a:t>
            </a:r>
            <a:r>
              <a:rPr lang="en-US" sz="1600" dirty="0"/>
              <a:t>of state funded units </a:t>
            </a:r>
            <a:endParaRPr lang="en-US" sz="1600" dirty="0" smtClean="0"/>
          </a:p>
          <a:p>
            <a:pPr marL="571500" indent="-285750">
              <a:spcBef>
                <a:spcPts val="300"/>
              </a:spcBef>
              <a:spcAft>
                <a:spcPts val="300"/>
              </a:spcAft>
              <a:buFont typeface="Courier New" pitchFamily="49" charset="0"/>
              <a:buChar char="o"/>
            </a:pPr>
            <a:r>
              <a:rPr lang="en-US" sz="1600" dirty="0" smtClean="0"/>
              <a:t>Limit </a:t>
            </a:r>
            <a:r>
              <a:rPr lang="en-US" sz="1600" dirty="0"/>
              <a:t>on financial aid </a:t>
            </a:r>
            <a:endParaRPr lang="en-US" sz="1600" dirty="0" smtClean="0"/>
          </a:p>
          <a:p>
            <a:pPr>
              <a:spcBef>
                <a:spcPts val="300"/>
              </a:spcBef>
              <a:spcAft>
                <a:spcPts val="300"/>
              </a:spcAft>
              <a:buFont typeface="Wingdings" pitchFamily="2" charset="2"/>
              <a:buChar char="Ø"/>
            </a:pPr>
            <a:r>
              <a:rPr lang="en-US" sz="1600" dirty="0" smtClean="0"/>
              <a:t>Window </a:t>
            </a:r>
            <a:r>
              <a:rPr lang="en-US" sz="1600" dirty="0"/>
              <a:t>for avoiding further budget cuts is narrow, solutions for revenue temporary </a:t>
            </a:r>
            <a:endParaRPr lang="en-US" sz="1600" dirty="0" smtClean="0"/>
          </a:p>
          <a:p>
            <a:pPr>
              <a:spcBef>
                <a:spcPts val="300"/>
              </a:spcBef>
              <a:spcAft>
                <a:spcPts val="300"/>
              </a:spcAft>
              <a:buFont typeface="Wingdings" pitchFamily="2" charset="2"/>
              <a:buChar char="Ø"/>
            </a:pPr>
            <a:r>
              <a:rPr lang="en-US" sz="1600" dirty="0" smtClean="0"/>
              <a:t>Loss </a:t>
            </a:r>
            <a:r>
              <a:rPr lang="en-US" sz="1600" dirty="0"/>
              <a:t>of increased revenue in Governor’s proposal </a:t>
            </a:r>
            <a:endParaRPr lang="en-US" sz="1600" dirty="0" smtClean="0"/>
          </a:p>
          <a:p>
            <a:pPr marL="571500" indent="-285750">
              <a:spcBef>
                <a:spcPts val="300"/>
              </a:spcBef>
              <a:spcAft>
                <a:spcPts val="300"/>
              </a:spcAft>
              <a:buFont typeface="Courier New" pitchFamily="49" charset="0"/>
              <a:buChar char="o"/>
            </a:pPr>
            <a:r>
              <a:rPr lang="en-US" sz="1600" dirty="0" smtClean="0"/>
              <a:t>CCC </a:t>
            </a:r>
            <a:r>
              <a:rPr lang="en-US" sz="1600" dirty="0"/>
              <a:t>received higher proportional share of new money, other budget priorities may jeopardize some of this. </a:t>
            </a:r>
          </a:p>
        </p:txBody>
      </p:sp>
    </p:spTree>
    <p:extLst>
      <p:ext uri="{BB962C8B-B14F-4D97-AF65-F5344CB8AC3E}">
        <p14:creationId xmlns:p14="http://schemas.microsoft.com/office/powerpoint/2010/main" val="3833774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77336"/>
          </a:xfrm>
        </p:spPr>
        <p:txBody>
          <a:bodyPr/>
          <a:lstStyle/>
          <a:p>
            <a:r>
              <a:rPr lang="en-US" dirty="0" smtClean="0"/>
              <a:t>Federal Sequestration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Authorized by Budget Control Act of 2011</a:t>
            </a:r>
          </a:p>
          <a:p>
            <a:r>
              <a:rPr lang="en-US" dirty="0" smtClean="0"/>
              <a:t>Automatic across the board cuts if Congress failed to reduce the Federal Deficit by $1.2 trillion over the next 10 years</a:t>
            </a:r>
          </a:p>
          <a:p>
            <a:r>
              <a:rPr lang="en-US" dirty="0" smtClean="0"/>
              <a:t>Affects most U.S. Department of Education grants and student aid</a:t>
            </a:r>
          </a:p>
          <a:p>
            <a:pPr lvl="1"/>
            <a:r>
              <a:rPr lang="en-US" dirty="0" smtClean="0"/>
              <a:t>Including Federal Work Study</a:t>
            </a:r>
          </a:p>
          <a:p>
            <a:pPr lvl="1"/>
            <a:r>
              <a:rPr lang="en-US" dirty="0" smtClean="0"/>
              <a:t>Pell Grants exempt</a:t>
            </a:r>
          </a:p>
          <a:p>
            <a:r>
              <a:rPr lang="en-US" dirty="0" smtClean="0"/>
              <a:t>5% reduction in FY13</a:t>
            </a:r>
          </a:p>
          <a:p>
            <a:pPr lvl="1"/>
            <a:r>
              <a:rPr lang="en-US" dirty="0" smtClean="0"/>
              <a:t>Effects our FY14</a:t>
            </a:r>
            <a:endParaRPr lang="en-US" dirty="0"/>
          </a:p>
        </p:txBody>
      </p:sp>
    </p:spTree>
    <p:extLst>
      <p:ext uri="{BB962C8B-B14F-4D97-AF65-F5344CB8AC3E}">
        <p14:creationId xmlns:p14="http://schemas.microsoft.com/office/powerpoint/2010/main" val="2446206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Oxnard’s </a:t>
            </a:r>
            <a:br>
              <a:rPr lang="en-US" dirty="0" smtClean="0"/>
            </a:br>
            <a:r>
              <a:rPr lang="en-US" dirty="0" smtClean="0"/>
              <a:t>Planning and Budget Council</a:t>
            </a:r>
            <a:endParaRPr lang="en-US" dirty="0"/>
          </a:p>
        </p:txBody>
      </p:sp>
      <p:sp>
        <p:nvSpPr>
          <p:cNvPr id="2" name="Content Placeholder 1"/>
          <p:cNvSpPr>
            <a:spLocks noGrp="1"/>
          </p:cNvSpPr>
          <p:nvPr>
            <p:ph idx="1"/>
          </p:nvPr>
        </p:nvSpPr>
        <p:spPr>
          <a:xfrm>
            <a:off x="457200" y="2667000"/>
            <a:ext cx="8229600" cy="3508977"/>
          </a:xfrm>
        </p:spPr>
        <p:txBody>
          <a:bodyPr>
            <a:normAutofit/>
          </a:bodyPr>
          <a:lstStyle/>
          <a:p>
            <a:pPr>
              <a:buFont typeface="Wingdings" pitchFamily="2" charset="2"/>
              <a:buChar char="v"/>
            </a:pPr>
            <a:r>
              <a:rPr lang="en-US" sz="1800" dirty="0" smtClean="0"/>
              <a:t>Developing </a:t>
            </a:r>
            <a:r>
              <a:rPr lang="en-US" sz="1800" dirty="0" smtClean="0"/>
              <a:t>Budget</a:t>
            </a:r>
            <a:r>
              <a:rPr lang="en-US" sz="1800" dirty="0" smtClean="0"/>
              <a:t> </a:t>
            </a:r>
            <a:r>
              <a:rPr lang="en-US" sz="1800" dirty="0" smtClean="0"/>
              <a:t>Recommendations to President </a:t>
            </a:r>
            <a:r>
              <a:rPr lang="en-US" sz="1800" dirty="0" err="1" smtClean="0"/>
              <a:t>Duràn</a:t>
            </a:r>
            <a:endParaRPr lang="en-US" sz="1800" dirty="0" smtClean="0"/>
          </a:p>
          <a:p>
            <a:pPr lvl="1"/>
            <a:r>
              <a:rPr lang="en-US" sz="1800" dirty="0" smtClean="0"/>
              <a:t>Fund Existing Programs</a:t>
            </a:r>
          </a:p>
          <a:p>
            <a:pPr lvl="1"/>
            <a:r>
              <a:rPr lang="en-US" sz="1800" dirty="0" smtClean="0"/>
              <a:t>Increase Class Schedule to Grow FTEs</a:t>
            </a:r>
          </a:p>
          <a:p>
            <a:pPr lvl="2">
              <a:buFont typeface="Wingdings" pitchFamily="2" charset="2"/>
              <a:buChar char="§"/>
            </a:pPr>
            <a:r>
              <a:rPr lang="en-US" sz="1800" dirty="0" smtClean="0"/>
              <a:t>Follow a balanced approach in accordance with Educational Master Plan</a:t>
            </a:r>
          </a:p>
          <a:p>
            <a:pPr lvl="2">
              <a:buFont typeface="Wingdings" pitchFamily="2" charset="2"/>
              <a:buChar char="§"/>
            </a:pPr>
            <a:r>
              <a:rPr lang="en-US" sz="1800" dirty="0" smtClean="0"/>
              <a:t>Pay attention to “gateway” classes</a:t>
            </a:r>
          </a:p>
          <a:p>
            <a:pPr lvl="2">
              <a:buFont typeface="Wingdings" pitchFamily="2" charset="2"/>
              <a:buChar char="§"/>
            </a:pPr>
            <a:r>
              <a:rPr lang="en-US" sz="1800" dirty="0" smtClean="0"/>
              <a:t>Pay attention to AAT class matrixes</a:t>
            </a:r>
          </a:p>
          <a:p>
            <a:pPr lvl="1"/>
            <a:r>
              <a:rPr lang="en-US" sz="1800" dirty="0" smtClean="0"/>
              <a:t>More Support for Student Life </a:t>
            </a:r>
          </a:p>
          <a:p>
            <a:pPr>
              <a:buFont typeface="Wingdings" pitchFamily="2" charset="2"/>
              <a:buChar char="v"/>
            </a:pPr>
            <a:r>
              <a:rPr lang="en-US" sz="1800" dirty="0" smtClean="0"/>
              <a:t>Ranking Budget Requests</a:t>
            </a:r>
            <a:endParaRPr lang="en-US" sz="1800" dirty="0"/>
          </a:p>
        </p:txBody>
      </p:sp>
      <p:sp>
        <p:nvSpPr>
          <p:cNvPr id="4" name="TextBox 3"/>
          <p:cNvSpPr txBox="1"/>
          <p:nvPr/>
        </p:nvSpPr>
        <p:spPr>
          <a:xfrm>
            <a:off x="990600" y="2133600"/>
            <a:ext cx="6477000" cy="369332"/>
          </a:xfrm>
          <a:prstGeom prst="rect">
            <a:avLst/>
          </a:prstGeom>
          <a:noFill/>
        </p:spPr>
        <p:txBody>
          <a:bodyPr wrap="square" rtlCol="0">
            <a:spAutoFit/>
          </a:bodyPr>
          <a:lstStyle/>
          <a:p>
            <a:r>
              <a:rPr lang="en-US" b="1" i="1" dirty="0" smtClean="0"/>
              <a:t>Current Discussion and proposed priorities – not finalized</a:t>
            </a:r>
            <a:endParaRPr lang="en-US" b="1" i="1" dirty="0"/>
          </a:p>
        </p:txBody>
      </p:sp>
    </p:spTree>
    <p:extLst>
      <p:ext uri="{BB962C8B-B14F-4D97-AF65-F5344CB8AC3E}">
        <p14:creationId xmlns:p14="http://schemas.microsoft.com/office/powerpoint/2010/main" val="2091053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490" y="533400"/>
            <a:ext cx="7024744" cy="1143000"/>
          </a:xfrm>
        </p:spPr>
        <p:txBody>
          <a:bodyPr/>
          <a:lstStyle/>
          <a:p>
            <a:r>
              <a:rPr lang="en-US" dirty="0" smtClean="0"/>
              <a:t>State Budget Timeline</a:t>
            </a:r>
            <a:endParaRPr lang="en-US" dirty="0"/>
          </a:p>
        </p:txBody>
      </p:sp>
      <p:sp>
        <p:nvSpPr>
          <p:cNvPr id="2" name="Content Placeholder 1"/>
          <p:cNvSpPr>
            <a:spLocks noGrp="1"/>
          </p:cNvSpPr>
          <p:nvPr>
            <p:ph idx="1"/>
          </p:nvPr>
        </p:nvSpPr>
        <p:spPr>
          <a:xfrm>
            <a:off x="457201" y="2209800"/>
            <a:ext cx="8229600" cy="4267199"/>
          </a:xfrm>
        </p:spPr>
        <p:txBody>
          <a:bodyPr>
            <a:normAutofit/>
          </a:bodyPr>
          <a:lstStyle/>
          <a:p>
            <a:pPr>
              <a:buFont typeface="Wingdings" pitchFamily="2" charset="2"/>
              <a:buChar char="Ø"/>
            </a:pPr>
            <a:r>
              <a:rPr lang="en-US" sz="1800" b="1" dirty="0" smtClean="0"/>
              <a:t>January</a:t>
            </a:r>
            <a:r>
              <a:rPr lang="en-US" sz="1800" dirty="0" smtClean="0"/>
              <a:t> – Governor’s proposed budget released (very beginning of process)</a:t>
            </a:r>
            <a:br>
              <a:rPr lang="en-US" sz="1800" dirty="0" smtClean="0"/>
            </a:br>
            <a:endParaRPr lang="en-US" sz="1800" dirty="0" smtClean="0"/>
          </a:p>
          <a:p>
            <a:pPr>
              <a:buFont typeface="Wingdings" pitchFamily="2" charset="2"/>
              <a:buChar char="Ø"/>
            </a:pPr>
            <a:r>
              <a:rPr lang="en-US" sz="1800" b="1" dirty="0" smtClean="0"/>
              <a:t>January through May </a:t>
            </a:r>
            <a:r>
              <a:rPr lang="en-US" sz="1800" dirty="0" smtClean="0"/>
              <a:t>– Legislative hearings</a:t>
            </a:r>
            <a:br>
              <a:rPr lang="en-US" sz="1800" dirty="0" smtClean="0"/>
            </a:br>
            <a:endParaRPr lang="en-US" sz="1800" dirty="0" smtClean="0"/>
          </a:p>
          <a:p>
            <a:pPr>
              <a:buFont typeface="Wingdings" pitchFamily="2" charset="2"/>
              <a:buChar char="Ø"/>
            </a:pPr>
            <a:r>
              <a:rPr lang="en-US" sz="1800" b="1" dirty="0" smtClean="0"/>
              <a:t>May 14</a:t>
            </a:r>
            <a:r>
              <a:rPr lang="en-US" sz="1800" dirty="0" smtClean="0"/>
              <a:t> – Governor to release May revise:  update revenues, caseload and policy proposals</a:t>
            </a:r>
            <a:br>
              <a:rPr lang="en-US" sz="1800" dirty="0" smtClean="0"/>
            </a:br>
            <a:endParaRPr lang="en-US" sz="1800" dirty="0" smtClean="0"/>
          </a:p>
          <a:p>
            <a:pPr>
              <a:buFont typeface="Wingdings" pitchFamily="2" charset="2"/>
              <a:buChar char="Ø"/>
            </a:pPr>
            <a:r>
              <a:rPr lang="en-US" sz="1800" b="1" dirty="0" smtClean="0"/>
              <a:t>June 15 </a:t>
            </a:r>
            <a:r>
              <a:rPr lang="en-US" sz="1800" dirty="0" smtClean="0"/>
              <a:t>– Constitutional deadline for Legislature to send budget to Governor</a:t>
            </a:r>
            <a:br>
              <a:rPr lang="en-US" sz="1800" dirty="0" smtClean="0"/>
            </a:br>
            <a:endParaRPr lang="en-US" sz="1800" dirty="0" smtClean="0"/>
          </a:p>
          <a:p>
            <a:pPr>
              <a:buFont typeface="Wingdings" pitchFamily="2" charset="2"/>
              <a:buChar char="Ø"/>
            </a:pPr>
            <a:r>
              <a:rPr lang="en-US" sz="1800" b="1" dirty="0" smtClean="0"/>
              <a:t>Sept/Oct</a:t>
            </a:r>
            <a:r>
              <a:rPr lang="en-US" sz="1800" dirty="0" smtClean="0"/>
              <a:t> – Trailer Bills (frequently mush of CCC language/clarification occurs here)</a:t>
            </a:r>
            <a:endParaRPr lang="en-US" sz="1800" dirty="0"/>
          </a:p>
        </p:txBody>
      </p:sp>
    </p:spTree>
    <p:extLst>
      <p:ext uri="{BB962C8B-B14F-4D97-AF65-F5344CB8AC3E}">
        <p14:creationId xmlns:p14="http://schemas.microsoft.com/office/powerpoint/2010/main" val="4262601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490" y="685800"/>
            <a:ext cx="7024744" cy="1143000"/>
          </a:xfrm>
        </p:spPr>
        <p:txBody>
          <a:bodyPr>
            <a:normAutofit fontScale="90000"/>
          </a:bodyPr>
          <a:lstStyle/>
          <a:p>
            <a:r>
              <a:rPr lang="en-US" dirty="0" smtClean="0"/>
              <a:t>VCCD Timeline and Process for Budget Development</a:t>
            </a:r>
            <a:endParaRPr lang="en-US" dirty="0"/>
          </a:p>
        </p:txBody>
      </p:sp>
      <p:sp>
        <p:nvSpPr>
          <p:cNvPr id="2" name="Content Placeholder 1"/>
          <p:cNvSpPr>
            <a:spLocks noGrp="1"/>
          </p:cNvSpPr>
          <p:nvPr>
            <p:ph idx="1"/>
          </p:nvPr>
        </p:nvSpPr>
        <p:spPr>
          <a:xfrm>
            <a:off x="457201" y="2209800"/>
            <a:ext cx="8229600" cy="4343399"/>
          </a:xfrm>
        </p:spPr>
        <p:txBody>
          <a:bodyPr>
            <a:normAutofit fontScale="70000" lnSpcReduction="20000"/>
          </a:bodyPr>
          <a:lstStyle/>
          <a:p>
            <a:r>
              <a:rPr lang="en-US" b="1" dirty="0" smtClean="0"/>
              <a:t>October –</a:t>
            </a:r>
            <a:r>
              <a:rPr lang="en-US" dirty="0" smtClean="0"/>
              <a:t> District Council on Administrative Services (DCAS) reviews General Fund Allocation Model and Infrastructure Funding Model to consider the need for modifications.</a:t>
            </a:r>
          </a:p>
          <a:p>
            <a:r>
              <a:rPr lang="en-US" b="1" dirty="0" smtClean="0"/>
              <a:t>November/December – </a:t>
            </a:r>
            <a:r>
              <a:rPr lang="en-US" dirty="0" smtClean="0"/>
              <a:t>Vice Chancellor and District Budget Officer estimate revenue and inflationary costs in upcoming and subsequent budget years to identify gaps.  Vice Chancellor provides analysis of projected revenues and increases in costs to DCAS for revenue and deliberation of targeted FTES, expenditure reductions or increases, and consideration of managed use or increase of reserves.  Colleges and district office receive preliminary allocations for the upcoming fiscal year based on the budget allocation models and begin preliminary budget plans.</a:t>
            </a:r>
          </a:p>
          <a:p>
            <a:r>
              <a:rPr lang="en-US" b="1" dirty="0" smtClean="0"/>
              <a:t>January – </a:t>
            </a:r>
            <a:r>
              <a:rPr lang="en-US" dirty="0" smtClean="0"/>
              <a:t>Vice Chancellor and district/college budget officers review Governor’s Initial Budget Proposal and refine budget projections.  Provide an update to DCAS.</a:t>
            </a:r>
          </a:p>
          <a:p>
            <a:r>
              <a:rPr lang="en-US" b="1" dirty="0" smtClean="0"/>
              <a:t>February/March – </a:t>
            </a:r>
            <a:r>
              <a:rPr lang="en-US" dirty="0" smtClean="0"/>
              <a:t>Board of Trustees reviews the Governor’s Initial Budget Proposal and district budget projections and provides strategic direction.</a:t>
            </a:r>
            <a:br>
              <a:rPr lang="en-US" dirty="0" smtClean="0"/>
            </a:br>
            <a:r>
              <a:rPr lang="en-US" dirty="0" smtClean="0"/>
              <a:t>Vice Chancellor and district/college officers draft budget assumptions and submit to DCAS for consideration and recommendation to Board.</a:t>
            </a:r>
          </a:p>
        </p:txBody>
      </p:sp>
    </p:spTree>
    <p:extLst>
      <p:ext uri="{BB962C8B-B14F-4D97-AF65-F5344CB8AC3E}">
        <p14:creationId xmlns:p14="http://schemas.microsoft.com/office/powerpoint/2010/main" val="1805937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490" y="685800"/>
            <a:ext cx="7024744" cy="1143000"/>
          </a:xfrm>
        </p:spPr>
        <p:txBody>
          <a:bodyPr>
            <a:normAutofit fontScale="90000"/>
          </a:bodyPr>
          <a:lstStyle/>
          <a:p>
            <a:r>
              <a:rPr lang="en-US" dirty="0" smtClean="0"/>
              <a:t>VCCD Timeline and Process for Budget Development (cont.)</a:t>
            </a:r>
            <a:endParaRPr lang="en-US" dirty="0"/>
          </a:p>
        </p:txBody>
      </p:sp>
      <p:sp>
        <p:nvSpPr>
          <p:cNvPr id="2" name="Content Placeholder 1"/>
          <p:cNvSpPr>
            <a:spLocks noGrp="1"/>
          </p:cNvSpPr>
          <p:nvPr>
            <p:ph idx="1"/>
          </p:nvPr>
        </p:nvSpPr>
        <p:spPr>
          <a:xfrm>
            <a:off x="457201" y="2286000"/>
            <a:ext cx="8229600" cy="4267199"/>
          </a:xfrm>
        </p:spPr>
        <p:txBody>
          <a:bodyPr>
            <a:normAutofit fontScale="70000" lnSpcReduction="20000"/>
          </a:bodyPr>
          <a:lstStyle/>
          <a:p>
            <a:r>
              <a:rPr lang="en-US" b="1" dirty="0" smtClean="0"/>
              <a:t>March/April – </a:t>
            </a:r>
            <a:r>
              <a:rPr lang="en-US" dirty="0" smtClean="0"/>
              <a:t>Board of Trustees approve budget assumptions.</a:t>
            </a:r>
            <a:br>
              <a:rPr lang="en-US" dirty="0" smtClean="0"/>
            </a:br>
            <a:r>
              <a:rPr lang="en-US" dirty="0" smtClean="0"/>
              <a:t>Colleges and district office receive allocation for tentative budget based on the allocation models and build site-specific tentative budgets.  DCAS receives an update.</a:t>
            </a:r>
          </a:p>
          <a:p>
            <a:r>
              <a:rPr lang="en-US" b="1" dirty="0" smtClean="0"/>
              <a:t>May – </a:t>
            </a:r>
            <a:r>
              <a:rPr lang="en-US" dirty="0" smtClean="0"/>
              <a:t>Vice Chancellor and district/college budget officers compare Governor’s May Revise to district budget projections and make adjustments and provide DCAS with an update, typically for Adoption Budget.  DCAS reviews Tentative Budget  and recommends to Board.</a:t>
            </a:r>
          </a:p>
          <a:p>
            <a:r>
              <a:rPr lang="en-US" b="1" dirty="0" smtClean="0"/>
              <a:t>June – </a:t>
            </a:r>
            <a:r>
              <a:rPr lang="en-US" dirty="0" smtClean="0"/>
              <a:t>Board of Trustees approves the Tentative budget.</a:t>
            </a:r>
          </a:p>
          <a:p>
            <a:r>
              <a:rPr lang="en-US" b="1" dirty="0" smtClean="0"/>
              <a:t>July/August – </a:t>
            </a:r>
            <a:r>
              <a:rPr lang="en-US" dirty="0" smtClean="0"/>
              <a:t>Vice Chancellor and district/college budget officers compare signed State budget to district budget projections and make adjustments.  Colleges and district office receive final allocations for the upcoming fiscal year based on the allocation models, analyze year-end results, incorporate these results into local planning processes, and build a site-specific adoption budget.  DCAS reviews Adoption Budget and recommends to Board.</a:t>
            </a:r>
          </a:p>
          <a:p>
            <a:r>
              <a:rPr lang="en-US" b="1" dirty="0" smtClean="0"/>
              <a:t>September – </a:t>
            </a:r>
            <a:r>
              <a:rPr lang="en-US" dirty="0" smtClean="0"/>
              <a:t>Board of Trustees approve the Adoption budget.</a:t>
            </a:r>
          </a:p>
        </p:txBody>
      </p:sp>
    </p:spTree>
    <p:extLst>
      <p:ext uri="{BB962C8B-B14F-4D97-AF65-F5344CB8AC3E}">
        <p14:creationId xmlns:p14="http://schemas.microsoft.com/office/powerpoint/2010/main" val="2129594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125366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90000"/>
          </a:schemeClr>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80800" y="152401"/>
            <a:ext cx="8558400" cy="6431448"/>
          </a:xfrm>
          <a:prstGeom prst="rect">
            <a:avLst/>
          </a:prstGeom>
          <a:ln>
            <a:noFill/>
          </a:ln>
          <a:effectLst>
            <a:softEdge rad="112500"/>
          </a:effectLst>
        </p:spPr>
      </p:pic>
    </p:spTree>
    <p:extLst>
      <p:ext uri="{BB962C8B-B14F-4D97-AF65-F5344CB8AC3E}">
        <p14:creationId xmlns:p14="http://schemas.microsoft.com/office/powerpoint/2010/main" val="3594110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90000"/>
          </a:schemeClr>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04800" y="228600"/>
            <a:ext cx="8558784" cy="6427044"/>
          </a:xfrm>
          <a:prstGeom prst="rect">
            <a:avLst/>
          </a:prstGeom>
          <a:ln>
            <a:noFill/>
          </a:ln>
          <a:effectLst>
            <a:softEdge rad="112500"/>
          </a:effectLst>
        </p:spPr>
      </p:pic>
    </p:spTree>
    <p:extLst>
      <p:ext uri="{BB962C8B-B14F-4D97-AF65-F5344CB8AC3E}">
        <p14:creationId xmlns:p14="http://schemas.microsoft.com/office/powerpoint/2010/main" val="2722116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FY14 Governor’s Initial Budget Proposal</a:t>
            </a:r>
            <a:endParaRPr lang="en-US" dirty="0"/>
          </a:p>
        </p:txBody>
      </p:sp>
      <p:sp>
        <p:nvSpPr>
          <p:cNvPr id="6" name="Content Placeholder 5"/>
          <p:cNvSpPr>
            <a:spLocks noGrp="1"/>
          </p:cNvSpPr>
          <p:nvPr>
            <p:ph idx="1"/>
          </p:nvPr>
        </p:nvSpPr>
        <p:spPr/>
        <p:txBody>
          <a:bodyPr>
            <a:normAutofit fontScale="92500"/>
          </a:bodyPr>
          <a:lstStyle/>
          <a:p>
            <a:pPr>
              <a:buFont typeface="Wingdings" pitchFamily="2" charset="2"/>
              <a:buChar char="Ø"/>
            </a:pPr>
            <a:r>
              <a:rPr lang="en-US" dirty="0" smtClean="0"/>
              <a:t>First time in 5 years, cuts are not proposed or threatened</a:t>
            </a:r>
          </a:p>
          <a:p>
            <a:pPr>
              <a:buFont typeface="Wingdings" pitchFamily="2" charset="2"/>
              <a:buChar char="Ø"/>
            </a:pPr>
            <a:r>
              <a:rPr lang="en-US" dirty="0" smtClean="0"/>
              <a:t>State General Fund Revenue assumes:</a:t>
            </a:r>
          </a:p>
          <a:p>
            <a:pPr lvl="1">
              <a:buFont typeface="Courier New" pitchFamily="49" charset="0"/>
              <a:buChar char="o"/>
            </a:pPr>
            <a:r>
              <a:rPr lang="en-US" dirty="0" smtClean="0"/>
              <a:t>Personal Income tax	$61.7 billion (62.7%)</a:t>
            </a:r>
          </a:p>
          <a:p>
            <a:pPr lvl="1">
              <a:buFont typeface="Courier New" pitchFamily="49" charset="0"/>
              <a:buChar char="o"/>
            </a:pPr>
            <a:r>
              <a:rPr lang="en-US" dirty="0" smtClean="0"/>
              <a:t>Sales and Use tax	$23.3 billion (23.6%)</a:t>
            </a:r>
          </a:p>
          <a:p>
            <a:pPr lvl="1">
              <a:buFont typeface="Courier New" pitchFamily="49" charset="0"/>
              <a:buChar char="o"/>
            </a:pPr>
            <a:r>
              <a:rPr lang="en-US" dirty="0" smtClean="0"/>
              <a:t>Corporation tax		$9.1 billion (9.3%)</a:t>
            </a:r>
          </a:p>
          <a:p>
            <a:pPr lvl="1">
              <a:buFont typeface="Courier New" pitchFamily="49" charset="0"/>
              <a:buChar char="o"/>
            </a:pPr>
            <a:r>
              <a:rPr lang="en-US" dirty="0" smtClean="0"/>
              <a:t>Other			$4.4 billion (4.4%)</a:t>
            </a:r>
            <a:br>
              <a:rPr lang="en-US" dirty="0" smtClean="0"/>
            </a:br>
            <a:endParaRPr lang="en-US" dirty="0" smtClean="0"/>
          </a:p>
          <a:p>
            <a:pPr marL="301943" lvl="1" indent="0">
              <a:buNone/>
            </a:pPr>
            <a:r>
              <a:rPr lang="en-US" dirty="0" smtClean="0"/>
              <a:t>(Governor’s projections are higher than LAO)</a:t>
            </a:r>
            <a:endParaRPr lang="en-US" dirty="0"/>
          </a:p>
        </p:txBody>
      </p:sp>
    </p:spTree>
    <p:extLst>
      <p:ext uri="{BB962C8B-B14F-4D97-AF65-F5344CB8AC3E}">
        <p14:creationId xmlns:p14="http://schemas.microsoft.com/office/powerpoint/2010/main" val="2476687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FY14 CCC System Budget-Policy Change</a:t>
            </a:r>
            <a:endParaRPr lang="en-US" dirty="0"/>
          </a:p>
        </p:txBody>
      </p:sp>
      <p:sp>
        <p:nvSpPr>
          <p:cNvPr id="2" name="Content Placeholder 1"/>
          <p:cNvSpPr>
            <a:spLocks noGrp="1"/>
          </p:cNvSpPr>
          <p:nvPr>
            <p:ph idx="1"/>
          </p:nvPr>
        </p:nvSpPr>
        <p:spPr>
          <a:xfrm>
            <a:off x="457201" y="2675467"/>
            <a:ext cx="8229600" cy="3450696"/>
          </a:xfrm>
        </p:spPr>
        <p:txBody>
          <a:bodyPr>
            <a:normAutofit fontScale="70000" lnSpcReduction="20000"/>
          </a:bodyPr>
          <a:lstStyle/>
          <a:p>
            <a:pPr>
              <a:spcBef>
                <a:spcPts val="300"/>
              </a:spcBef>
              <a:spcAft>
                <a:spcPts val="300"/>
              </a:spcAft>
              <a:buFont typeface="Wingdings" pitchFamily="2" charset="2"/>
              <a:buChar char="Ø"/>
            </a:pPr>
            <a:r>
              <a:rPr lang="en-US" b="1" dirty="0"/>
              <a:t>More Accountability </a:t>
            </a:r>
            <a:endParaRPr lang="en-US" b="1" dirty="0" smtClean="0"/>
          </a:p>
          <a:p>
            <a:pPr>
              <a:spcBef>
                <a:spcPts val="300"/>
              </a:spcBef>
              <a:spcAft>
                <a:spcPts val="300"/>
              </a:spcAft>
              <a:buFont typeface="Wingdings" pitchFamily="2" charset="2"/>
              <a:buChar char="Ø"/>
            </a:pPr>
            <a:r>
              <a:rPr lang="en-US" b="1" dirty="0"/>
              <a:t>Change the census-based apportionment system to one based on </a:t>
            </a:r>
            <a:r>
              <a:rPr lang="en-US" b="1" dirty="0" smtClean="0"/>
              <a:t>completion rates</a:t>
            </a:r>
            <a:r>
              <a:rPr lang="en-US" b="1" dirty="0"/>
              <a:t>.</a:t>
            </a:r>
            <a:r>
              <a:rPr lang="en-US" dirty="0"/>
              <a:t>  Intent is to phase in over several years. </a:t>
            </a:r>
            <a:endParaRPr lang="en-US" dirty="0" smtClean="0"/>
          </a:p>
          <a:p>
            <a:pPr>
              <a:spcBef>
                <a:spcPts val="300"/>
              </a:spcBef>
              <a:spcAft>
                <a:spcPts val="300"/>
              </a:spcAft>
              <a:buFont typeface="Wingdings" pitchFamily="2" charset="2"/>
              <a:buChar char="Ø"/>
            </a:pPr>
            <a:r>
              <a:rPr lang="en-US" b="1" dirty="0"/>
              <a:t>90 unit cap for state subsidized instruction.</a:t>
            </a:r>
            <a:r>
              <a:rPr lang="en-US" dirty="0"/>
              <a:t> Units beyond the cap would not be state supported, but available at full cost to the student. </a:t>
            </a:r>
            <a:endParaRPr lang="en-US" dirty="0" smtClean="0"/>
          </a:p>
          <a:p>
            <a:pPr lvl="1">
              <a:spcBef>
                <a:spcPts val="300"/>
              </a:spcBef>
              <a:spcAft>
                <a:spcPts val="300"/>
              </a:spcAft>
              <a:buFont typeface="Courier New" pitchFamily="49" charset="0"/>
              <a:buChar char="o"/>
            </a:pPr>
            <a:r>
              <a:rPr lang="en-US" sz="2100" dirty="0"/>
              <a:t>In VCCCD, in Fall 2012, 800 FTES were generated by students with greater than 90 units. </a:t>
            </a:r>
            <a:endParaRPr lang="en-US" sz="2100" dirty="0" smtClean="0"/>
          </a:p>
          <a:p>
            <a:pPr marL="342900" lvl="1" indent="-342900">
              <a:spcBef>
                <a:spcPts val="300"/>
              </a:spcBef>
              <a:spcAft>
                <a:spcPts val="300"/>
              </a:spcAft>
              <a:buFont typeface="Wingdings" pitchFamily="2" charset="2"/>
              <a:buChar char="Ø"/>
            </a:pPr>
            <a:r>
              <a:rPr lang="en-US" b="1" dirty="0" smtClean="0"/>
              <a:t>New FAFSA requirement</a:t>
            </a:r>
            <a:r>
              <a:rPr lang="en-US" dirty="0" smtClean="0"/>
              <a:t> - Require all students seeking a BOG Fee Waiver to complete a Free Application for Federal Student Aid (FAFSA). </a:t>
            </a:r>
          </a:p>
          <a:p>
            <a:pPr marL="280988" lvl="1" indent="-273050">
              <a:spcBef>
                <a:spcPts val="300"/>
              </a:spcBef>
              <a:spcAft>
                <a:spcPts val="300"/>
              </a:spcAft>
              <a:buFont typeface="Wingdings" pitchFamily="2" charset="2"/>
              <a:buChar char="Ø"/>
            </a:pPr>
            <a:r>
              <a:rPr lang="en-US" b="1" dirty="0" smtClean="0"/>
              <a:t>Adult </a:t>
            </a:r>
            <a:r>
              <a:rPr lang="en-US" b="1" dirty="0"/>
              <a:t>Ed</a:t>
            </a:r>
            <a:r>
              <a:rPr lang="en-US" dirty="0"/>
              <a:t> </a:t>
            </a:r>
            <a:r>
              <a:rPr lang="en-US" dirty="0" smtClean="0"/>
              <a:t>- Shift </a:t>
            </a:r>
            <a:r>
              <a:rPr lang="en-US" dirty="0"/>
              <a:t>of the remaining adult education program, including $300 million, from K-12 schools to community colleges, and an additional $15.7 million from the K-12 apprenticeship program to community college apprenticeship programs. </a:t>
            </a:r>
          </a:p>
        </p:txBody>
      </p:sp>
    </p:spTree>
    <p:extLst>
      <p:ext uri="{BB962C8B-B14F-4D97-AF65-F5344CB8AC3E}">
        <p14:creationId xmlns:p14="http://schemas.microsoft.com/office/powerpoint/2010/main" val="2906059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FY14 CCC System Budget-Revenue</a:t>
            </a:r>
            <a:endParaRPr lang="en-US" dirty="0"/>
          </a:p>
        </p:txBody>
      </p:sp>
      <p:sp>
        <p:nvSpPr>
          <p:cNvPr id="2" name="Content Placeholder 1"/>
          <p:cNvSpPr>
            <a:spLocks noGrp="1"/>
          </p:cNvSpPr>
          <p:nvPr>
            <p:ph idx="1"/>
          </p:nvPr>
        </p:nvSpPr>
        <p:spPr>
          <a:xfrm>
            <a:off x="457201" y="2675466"/>
            <a:ext cx="8229600" cy="3801533"/>
          </a:xfrm>
        </p:spPr>
        <p:txBody>
          <a:bodyPr>
            <a:normAutofit fontScale="70000" lnSpcReduction="20000"/>
          </a:bodyPr>
          <a:lstStyle/>
          <a:p>
            <a:pPr>
              <a:spcBef>
                <a:spcPts val="300"/>
              </a:spcBef>
              <a:spcAft>
                <a:spcPts val="300"/>
              </a:spcAft>
              <a:buFont typeface="Wingdings" pitchFamily="2" charset="2"/>
              <a:buChar char="Ø"/>
            </a:pPr>
            <a:r>
              <a:rPr lang="en-US" dirty="0"/>
              <a:t>First significant funding in 5 years, still $600 million less than in FY08</a:t>
            </a:r>
            <a:r>
              <a:rPr lang="en-US" dirty="0" smtClean="0"/>
              <a:t>.  </a:t>
            </a:r>
          </a:p>
          <a:p>
            <a:pPr>
              <a:spcBef>
                <a:spcPts val="300"/>
              </a:spcBef>
              <a:spcAft>
                <a:spcPts val="300"/>
              </a:spcAft>
              <a:buFont typeface="Wingdings" pitchFamily="2" charset="2"/>
              <a:buChar char="Ø"/>
            </a:pPr>
            <a:r>
              <a:rPr lang="en-US" dirty="0" smtClean="0"/>
              <a:t>Governor supports more local decision making, LAO not so much.  </a:t>
            </a:r>
          </a:p>
          <a:p>
            <a:pPr>
              <a:spcBef>
                <a:spcPts val="300"/>
              </a:spcBef>
              <a:spcAft>
                <a:spcPts val="300"/>
              </a:spcAft>
              <a:buFont typeface="Wingdings" pitchFamily="2" charset="2"/>
              <a:buChar char="Ø"/>
            </a:pPr>
            <a:r>
              <a:rPr lang="en-US" b="1" dirty="0" smtClean="0"/>
              <a:t>$</a:t>
            </a:r>
            <a:r>
              <a:rPr lang="en-US" b="1" dirty="0"/>
              <a:t>196.9 million (3.6%) for increased apportionments to the CCC </a:t>
            </a:r>
            <a:r>
              <a:rPr lang="en-US" b="1" dirty="0" smtClean="0"/>
              <a:t>system</a:t>
            </a:r>
            <a:endParaRPr lang="en-US" dirty="0" smtClean="0"/>
          </a:p>
          <a:p>
            <a:pPr lvl="1">
              <a:spcBef>
                <a:spcPts val="300"/>
              </a:spcBef>
              <a:spcAft>
                <a:spcPts val="300"/>
              </a:spcAft>
              <a:buFont typeface="Courier New" pitchFamily="49" charset="0"/>
              <a:buChar char="o"/>
            </a:pPr>
            <a:r>
              <a:rPr lang="en-US" sz="2400" dirty="0" smtClean="0"/>
              <a:t>CCC </a:t>
            </a:r>
            <a:r>
              <a:rPr lang="en-US" sz="2400" dirty="0"/>
              <a:t>Board of Governors to determine allocation type/amt, </a:t>
            </a:r>
            <a:r>
              <a:rPr lang="en-US" sz="2400" dirty="0" smtClean="0"/>
              <a:t>i.e. </a:t>
            </a:r>
            <a:r>
              <a:rPr lang="en-US" sz="2400" dirty="0"/>
              <a:t>COLA, restoration, categorical, etc.  </a:t>
            </a:r>
            <a:endParaRPr lang="en-US" sz="2400" dirty="0" smtClean="0"/>
          </a:p>
          <a:p>
            <a:pPr lvl="1">
              <a:spcBef>
                <a:spcPts val="300"/>
              </a:spcBef>
              <a:spcAft>
                <a:spcPts val="300"/>
              </a:spcAft>
              <a:buFont typeface="Courier New" pitchFamily="49" charset="0"/>
              <a:buChar char="o"/>
            </a:pPr>
            <a:r>
              <a:rPr lang="en-US" sz="2400" dirty="0" smtClean="0"/>
              <a:t>$</a:t>
            </a:r>
            <a:r>
              <a:rPr lang="en-US" sz="2400" dirty="0"/>
              <a:t>4.5 million to VCCCD, if allocated by FTES.  </a:t>
            </a:r>
            <a:endParaRPr lang="en-US" dirty="0"/>
          </a:p>
          <a:p>
            <a:pPr marL="342900" lvl="1" indent="-342900">
              <a:spcBef>
                <a:spcPts val="300"/>
              </a:spcBef>
              <a:spcAft>
                <a:spcPts val="300"/>
              </a:spcAft>
              <a:buFont typeface="Wingdings" pitchFamily="2" charset="2"/>
              <a:buChar char="Ø"/>
            </a:pPr>
            <a:r>
              <a:rPr lang="en-US" sz="2400" b="1" dirty="0" smtClean="0"/>
              <a:t>$</a:t>
            </a:r>
            <a:r>
              <a:rPr lang="en-US" sz="2400" b="1" dirty="0"/>
              <a:t>49.5 million</a:t>
            </a:r>
            <a:r>
              <a:rPr lang="en-US" sz="2400" dirty="0"/>
              <a:t> (Energy Efficiency – Prop 39) </a:t>
            </a:r>
            <a:r>
              <a:rPr lang="en-US" sz="2400" b="1" dirty="0"/>
              <a:t>(restricted)</a:t>
            </a:r>
            <a:r>
              <a:rPr lang="en-US" sz="2400" dirty="0"/>
              <a:t> dollars to be used for energy efficiency projects or for instruction in energy related fields. </a:t>
            </a:r>
            <a:endParaRPr lang="en-US" sz="2400" dirty="0" smtClean="0"/>
          </a:p>
          <a:p>
            <a:pPr marL="685800" lvl="2" indent="-342900">
              <a:spcBef>
                <a:spcPts val="300"/>
              </a:spcBef>
              <a:spcAft>
                <a:spcPts val="300"/>
              </a:spcAft>
              <a:buFont typeface="Courier New" pitchFamily="49" charset="0"/>
              <a:buChar char="o"/>
            </a:pPr>
            <a:r>
              <a:rPr lang="en-US" sz="2400" b="1" dirty="0" smtClean="0"/>
              <a:t>$</a:t>
            </a:r>
            <a:r>
              <a:rPr lang="en-US" sz="2400" b="1" dirty="0"/>
              <a:t>1.1 million to VCCCD</a:t>
            </a:r>
            <a:r>
              <a:rPr lang="en-US" sz="2400" dirty="0"/>
              <a:t>, if allocated by FTES, as </a:t>
            </a:r>
            <a:r>
              <a:rPr lang="en-US" sz="2400" dirty="0" smtClean="0"/>
              <a:t>Gov. </a:t>
            </a:r>
            <a:r>
              <a:rPr lang="en-US" sz="2400" dirty="0"/>
              <a:t>recommends.  LAO recommends project basis</a:t>
            </a:r>
            <a:r>
              <a:rPr lang="en-US" sz="2400" dirty="0" smtClean="0"/>
              <a:t>.  </a:t>
            </a:r>
          </a:p>
          <a:p>
            <a:pPr marL="342900" lvl="2" indent="-342900">
              <a:spcBef>
                <a:spcPts val="300"/>
              </a:spcBef>
              <a:spcAft>
                <a:spcPts val="300"/>
              </a:spcAft>
              <a:buFont typeface="Wingdings" pitchFamily="2" charset="2"/>
              <a:buChar char="Ø"/>
            </a:pPr>
            <a:r>
              <a:rPr lang="en-US" sz="2400" b="1" dirty="0" smtClean="0"/>
              <a:t>$315.7 </a:t>
            </a:r>
            <a:r>
              <a:rPr lang="en-US" sz="2400" b="1" dirty="0"/>
              <a:t>million</a:t>
            </a:r>
            <a:r>
              <a:rPr lang="en-US" sz="2400" dirty="0"/>
              <a:t> for shifting Adult Ed/Apprenticeship from K12 to CCC </a:t>
            </a:r>
            <a:endParaRPr lang="en-US" sz="2400" dirty="0" smtClean="0"/>
          </a:p>
          <a:p>
            <a:pPr marL="685800" lvl="2" indent="-342900">
              <a:spcBef>
                <a:spcPts val="300"/>
              </a:spcBef>
              <a:spcAft>
                <a:spcPts val="300"/>
              </a:spcAft>
              <a:buFont typeface="Courier New" pitchFamily="49" charset="0"/>
              <a:buChar char="o"/>
            </a:pPr>
            <a:r>
              <a:rPr lang="en-US" sz="2400" dirty="0" smtClean="0"/>
              <a:t>? </a:t>
            </a:r>
            <a:r>
              <a:rPr lang="en-US" sz="2400" dirty="0"/>
              <a:t>? To VCCCD</a:t>
            </a:r>
          </a:p>
        </p:txBody>
      </p:sp>
    </p:spTree>
    <p:extLst>
      <p:ext uri="{BB962C8B-B14F-4D97-AF65-F5344CB8AC3E}">
        <p14:creationId xmlns:p14="http://schemas.microsoft.com/office/powerpoint/2010/main" val="27453124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FY14 CCC system Budget-Revenue</a:t>
            </a:r>
            <a:endParaRPr lang="en-US" dirty="0"/>
          </a:p>
        </p:txBody>
      </p:sp>
      <p:sp>
        <p:nvSpPr>
          <p:cNvPr id="2" name="Content Placeholder 1"/>
          <p:cNvSpPr>
            <a:spLocks noGrp="1"/>
          </p:cNvSpPr>
          <p:nvPr>
            <p:ph idx="1"/>
          </p:nvPr>
        </p:nvSpPr>
        <p:spPr>
          <a:xfrm>
            <a:off x="457201" y="2675467"/>
            <a:ext cx="8229600" cy="3450696"/>
          </a:xfrm>
        </p:spPr>
        <p:txBody>
          <a:bodyPr>
            <a:normAutofit fontScale="92500" lnSpcReduction="20000"/>
          </a:bodyPr>
          <a:lstStyle/>
          <a:p>
            <a:pPr>
              <a:buFont typeface="Wingdings" pitchFamily="2" charset="2"/>
              <a:buChar char="Ø"/>
            </a:pPr>
            <a:r>
              <a:rPr lang="en-US" b="1" dirty="0" smtClean="0"/>
              <a:t>$179 million for deferral buy down (cash flow – no revenue to VCCCD)</a:t>
            </a:r>
          </a:p>
          <a:p>
            <a:pPr marL="639763" lvl="1" indent="-296863">
              <a:buFont typeface="Courier New" pitchFamily="49" charset="0"/>
              <a:buChar char="o"/>
            </a:pPr>
            <a:r>
              <a:rPr lang="en-US" sz="1900" dirty="0" smtClean="0"/>
              <a:t>This reduces the outstanding deferral from $801 to $622 million.  Plan to eliminate all deferrals by FY16-17.</a:t>
            </a:r>
          </a:p>
          <a:p>
            <a:pPr marL="282575" lvl="1" indent="-273050">
              <a:buFont typeface="Wingdings" pitchFamily="2" charset="2"/>
              <a:buChar char="Ø"/>
            </a:pPr>
            <a:r>
              <a:rPr lang="en-US" sz="2400" b="1" dirty="0" smtClean="0"/>
              <a:t>$133.2 million in increased General Fund (Swap – no revenue to VCCCD)</a:t>
            </a:r>
          </a:p>
          <a:p>
            <a:pPr marL="631825" lvl="2" indent="-288925">
              <a:buFont typeface="Courier New" pitchFamily="49" charset="0"/>
              <a:buChar char="o"/>
            </a:pPr>
            <a:r>
              <a:rPr lang="en-US" sz="1900" dirty="0" smtClean="0"/>
              <a:t>To reflect reduced property tax (RDA) estimates.</a:t>
            </a:r>
          </a:p>
          <a:p>
            <a:pPr marL="285750" lvl="2" indent="-285750">
              <a:buFont typeface="Wingdings" pitchFamily="2" charset="2"/>
              <a:buChar char="Ø"/>
            </a:pPr>
            <a:r>
              <a:rPr lang="en-US" sz="2400" b="1" dirty="0" smtClean="0"/>
              <a:t>$16.9 million</a:t>
            </a:r>
            <a:r>
              <a:rPr lang="en-US" sz="2400" dirty="0" smtClean="0"/>
              <a:t> to provide increased access to matriculated students through the use of technology </a:t>
            </a:r>
            <a:r>
              <a:rPr lang="en-US" sz="2400" b="1" dirty="0" smtClean="0"/>
              <a:t>(no revenue to VCCCD)</a:t>
            </a:r>
          </a:p>
          <a:p>
            <a:pPr marL="628650" lvl="3" indent="-285750">
              <a:buFont typeface="Courier New" pitchFamily="49" charset="0"/>
              <a:buChar char="o"/>
            </a:pPr>
            <a:r>
              <a:rPr lang="en-US" sz="1900" dirty="0" smtClean="0"/>
              <a:t>“virtual college” – centrally run program to benefit all students/districts that choose to participate.</a:t>
            </a:r>
          </a:p>
        </p:txBody>
      </p:sp>
    </p:spTree>
    <p:extLst>
      <p:ext uri="{BB962C8B-B14F-4D97-AF65-F5344CB8AC3E}">
        <p14:creationId xmlns:p14="http://schemas.microsoft.com/office/powerpoint/2010/main" val="962524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43490" y="685800"/>
            <a:ext cx="7024744" cy="1143000"/>
          </a:xfrm>
        </p:spPr>
        <p:txBody>
          <a:bodyPr>
            <a:normAutofit fontScale="90000"/>
          </a:bodyPr>
          <a:lstStyle/>
          <a:p>
            <a:r>
              <a:rPr lang="en-US" dirty="0" smtClean="0"/>
              <a:t>Impact of Governor’s Proposal on VCCCD Budget</a:t>
            </a:r>
            <a:endParaRPr lang="en-US" dirty="0"/>
          </a:p>
        </p:txBody>
      </p:sp>
      <p:sp>
        <p:nvSpPr>
          <p:cNvPr id="2" name="Content Placeholder 1"/>
          <p:cNvSpPr>
            <a:spLocks noGrp="1"/>
          </p:cNvSpPr>
          <p:nvPr>
            <p:ph idx="1"/>
          </p:nvPr>
        </p:nvSpPr>
        <p:spPr>
          <a:xfrm>
            <a:off x="457200" y="2438400"/>
            <a:ext cx="8229599" cy="3687763"/>
          </a:xfrm>
        </p:spPr>
        <p:txBody>
          <a:bodyPr>
            <a:normAutofit/>
          </a:bodyPr>
          <a:lstStyle/>
          <a:p>
            <a:pPr>
              <a:buFont typeface="Wingdings" pitchFamily="2" charset="2"/>
              <a:buChar char="Ø"/>
            </a:pPr>
            <a:r>
              <a:rPr lang="en-US" sz="1800" b="1" dirty="0" smtClean="0"/>
              <a:t>If Allocated as 2% Growth ($2.5 million) &amp; 1.66% COLA ($2 million)</a:t>
            </a:r>
          </a:p>
          <a:p>
            <a:pPr>
              <a:buFont typeface="Wingdings" pitchFamily="2" charset="2"/>
              <a:buChar char="Ø"/>
            </a:pPr>
            <a:r>
              <a:rPr lang="en-US" sz="1800" dirty="0" smtClean="0"/>
              <a:t>FY 14</a:t>
            </a:r>
          </a:p>
          <a:p>
            <a:pPr lvl="1"/>
            <a:r>
              <a:rPr lang="en-US" sz="1800" dirty="0" smtClean="0"/>
              <a:t>COLA Revenue			$2,000,000</a:t>
            </a:r>
          </a:p>
          <a:p>
            <a:pPr lvl="1"/>
            <a:r>
              <a:rPr lang="en-US" sz="1800" dirty="0" smtClean="0"/>
              <a:t>Additional FTEs			548</a:t>
            </a:r>
          </a:p>
          <a:p>
            <a:pPr lvl="1"/>
            <a:r>
              <a:rPr lang="en-US" sz="1800" dirty="0" smtClean="0"/>
              <a:t>Cost to generate FTEs 		$    780,000	</a:t>
            </a:r>
          </a:p>
          <a:p>
            <a:pPr>
              <a:buFont typeface="Wingdings" pitchFamily="2" charset="2"/>
              <a:buChar char="Ø"/>
            </a:pPr>
            <a:r>
              <a:rPr lang="en-US" sz="1800" dirty="0" smtClean="0"/>
              <a:t>FY 15</a:t>
            </a:r>
          </a:p>
          <a:p>
            <a:pPr lvl="1"/>
            <a:r>
              <a:rPr lang="en-US" sz="1800" dirty="0" smtClean="0"/>
              <a:t>New Revenue (FY 14 Growth)	$2,500,000</a:t>
            </a:r>
          </a:p>
          <a:p>
            <a:pPr lvl="1"/>
            <a:r>
              <a:rPr lang="en-US" sz="1800" dirty="0" smtClean="0"/>
              <a:t>Additional Full Time Faculty	          	10</a:t>
            </a:r>
          </a:p>
          <a:p>
            <a:pPr lvl="1"/>
            <a:r>
              <a:rPr lang="en-US" sz="1800" dirty="0" smtClean="0"/>
              <a:t>Cost Increase (differential)		$1,350,000</a:t>
            </a:r>
          </a:p>
          <a:p>
            <a:pPr lvl="1"/>
            <a:endParaRPr lang="en-US" sz="1600" dirty="0" smtClean="0"/>
          </a:p>
          <a:p>
            <a:pPr lvl="1"/>
            <a:endParaRPr lang="en-US" sz="1600" dirty="0"/>
          </a:p>
        </p:txBody>
      </p:sp>
      <p:sp>
        <p:nvSpPr>
          <p:cNvPr id="4" name="TextBox 3"/>
          <p:cNvSpPr txBox="1"/>
          <p:nvPr/>
        </p:nvSpPr>
        <p:spPr>
          <a:xfrm>
            <a:off x="762000" y="1905000"/>
            <a:ext cx="6758581" cy="400110"/>
          </a:xfrm>
          <a:prstGeom prst="rect">
            <a:avLst/>
          </a:prstGeom>
          <a:noFill/>
        </p:spPr>
        <p:txBody>
          <a:bodyPr wrap="none" rtlCol="0">
            <a:spAutoFit/>
          </a:bodyPr>
          <a:lstStyle/>
          <a:p>
            <a:r>
              <a:rPr lang="en-US" sz="2000" dirty="0" smtClean="0"/>
              <a:t>$4.5 million Revenue Assumption &amp; Associated Faculty Costs </a:t>
            </a:r>
            <a:endParaRPr lang="en-US" sz="2000" dirty="0"/>
          </a:p>
        </p:txBody>
      </p:sp>
    </p:spTree>
    <p:extLst>
      <p:ext uri="{BB962C8B-B14F-4D97-AF65-F5344CB8AC3E}">
        <p14:creationId xmlns:p14="http://schemas.microsoft.com/office/powerpoint/2010/main" val="171838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l"/>
            <a:r>
              <a:rPr lang="en-US" dirty="0" smtClean="0"/>
              <a:t>Preliminary Changes to VCCD Budget</a:t>
            </a:r>
            <a:br>
              <a:rPr lang="en-US" dirty="0" smtClean="0"/>
            </a:br>
            <a:r>
              <a:rPr lang="en-US" sz="1800" dirty="0" smtClean="0"/>
              <a:t>as of March 18, 2013</a:t>
            </a:r>
            <a:endParaRPr lang="en-US" dirty="0"/>
          </a:p>
        </p:txBody>
      </p:sp>
      <p:sp>
        <p:nvSpPr>
          <p:cNvPr id="2" name="Content Placeholder 1"/>
          <p:cNvSpPr>
            <a:spLocks noGrp="1"/>
          </p:cNvSpPr>
          <p:nvPr>
            <p:ph idx="1"/>
          </p:nvPr>
        </p:nvSpPr>
        <p:spPr>
          <a:xfrm>
            <a:off x="457200" y="2332037"/>
            <a:ext cx="8229599" cy="4221163"/>
          </a:xfrm>
        </p:spPr>
        <p:txBody>
          <a:bodyPr/>
          <a:lstStyle/>
          <a:p>
            <a:pPr>
              <a:buFont typeface="Wingdings" pitchFamily="2" charset="2"/>
              <a:buChar char="v"/>
            </a:pPr>
            <a:r>
              <a:rPr lang="en-US" sz="1800" b="1" dirty="0" smtClean="0"/>
              <a:t>Revenue</a:t>
            </a:r>
          </a:p>
          <a:p>
            <a:pPr lvl="1"/>
            <a:r>
              <a:rPr lang="en-US" sz="1800" dirty="0" smtClean="0"/>
              <a:t>COLA – 1.66%				$2,000,000</a:t>
            </a:r>
          </a:p>
          <a:p>
            <a:pPr lvl="1"/>
            <a:r>
              <a:rPr lang="en-US" sz="1800" dirty="0" smtClean="0"/>
              <a:t>FY13 growth				  1,349,000</a:t>
            </a:r>
          </a:p>
          <a:p>
            <a:pPr lvl="1"/>
            <a:r>
              <a:rPr lang="en-US" sz="1800" dirty="0" smtClean="0"/>
              <a:t>Other Adjustments to Resources</a:t>
            </a:r>
          </a:p>
          <a:p>
            <a:pPr lvl="2">
              <a:buFont typeface="Wingdings" pitchFamily="2" charset="2"/>
              <a:buChar char="§"/>
            </a:pPr>
            <a:r>
              <a:rPr lang="en-US" sz="1800" dirty="0" smtClean="0"/>
              <a:t>Prior year adjustment			     703,000</a:t>
            </a:r>
          </a:p>
          <a:p>
            <a:pPr lvl="2">
              <a:buFont typeface="Wingdings" pitchFamily="2" charset="2"/>
              <a:buChar char="§"/>
            </a:pPr>
            <a:r>
              <a:rPr lang="en-US" sz="1800" dirty="0" smtClean="0"/>
              <a:t>FY13 Contingency (prop 30)          	  2,000,000</a:t>
            </a:r>
          </a:p>
          <a:p>
            <a:pPr lvl="2">
              <a:buFont typeface="Wingdings" pitchFamily="2" charset="2"/>
              <a:buChar char="§"/>
            </a:pPr>
            <a:r>
              <a:rPr lang="en-US" sz="1800" dirty="0" smtClean="0"/>
              <a:t>2</a:t>
            </a:r>
            <a:r>
              <a:rPr lang="en-US" sz="1800" baseline="30000" dirty="0" smtClean="0"/>
              <a:t>nd</a:t>
            </a:r>
            <a:r>
              <a:rPr lang="en-US" sz="1800" dirty="0" smtClean="0"/>
              <a:t> Year Infrastructure Funding Model	   (732,000)</a:t>
            </a:r>
          </a:p>
          <a:p>
            <a:pPr>
              <a:buFont typeface="Wingdings" pitchFamily="2" charset="2"/>
              <a:buChar char="v"/>
            </a:pPr>
            <a:r>
              <a:rPr lang="en-US" sz="1800" b="1" dirty="0" smtClean="0"/>
              <a:t>Total Change in Resources</a:t>
            </a:r>
            <a:r>
              <a:rPr lang="en-US" sz="1800" dirty="0" smtClean="0"/>
              <a:t>			$5,320,000</a:t>
            </a:r>
            <a:r>
              <a:rPr lang="en-US" dirty="0" smtClean="0"/>
              <a:t>		</a:t>
            </a:r>
            <a:endParaRPr lang="en-US" dirty="0"/>
          </a:p>
        </p:txBody>
      </p:sp>
    </p:spTree>
    <p:extLst>
      <p:ext uri="{BB962C8B-B14F-4D97-AF65-F5344CB8AC3E}">
        <p14:creationId xmlns:p14="http://schemas.microsoft.com/office/powerpoint/2010/main" val="25334536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607</TotalTime>
  <Words>903</Words>
  <Application>Microsoft Office PowerPoint</Application>
  <PresentationFormat>On-screen Show (4:3)</PresentationFormat>
  <Paragraphs>114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Austin</vt:lpstr>
      <vt:lpstr>Oxnard College</vt:lpstr>
      <vt:lpstr>PowerPoint Presentation</vt:lpstr>
      <vt:lpstr>PowerPoint Presentation</vt:lpstr>
      <vt:lpstr>FY14 Governor’s Initial Budget Proposal</vt:lpstr>
      <vt:lpstr>FY14 CCC System Budget-Policy Change</vt:lpstr>
      <vt:lpstr>FY14 CCC System Budget-Revenue</vt:lpstr>
      <vt:lpstr>FY14 CCC system Budget-Revenue</vt:lpstr>
      <vt:lpstr>Impact of Governor’s Proposal on VCCCD Budget</vt:lpstr>
      <vt:lpstr>Preliminary Changes to VCCD Budget as of March 18, 2013</vt:lpstr>
      <vt:lpstr>Preliminary Changes to VCCD Budget as of March 18, 2013</vt:lpstr>
      <vt:lpstr>Budget Risks</vt:lpstr>
      <vt:lpstr>Federal Sequestration</vt:lpstr>
      <vt:lpstr>Oxnard’s  Planning and Budget Council</vt:lpstr>
      <vt:lpstr>State Budget Timeline</vt:lpstr>
      <vt:lpstr>VCCD Timeline and Process for Budget Development</vt:lpstr>
      <vt:lpstr>VCCD Timeline and Process for Budget Development (cont.)</vt:lpstr>
      <vt:lpstr>Questions</vt:lpstr>
    </vt:vector>
  </TitlesOfParts>
  <Company>vcccd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Oxnard College</dc:title>
  <dc:creator>darlene_inda1</dc:creator>
  <cp:lastModifiedBy>vcccd</cp:lastModifiedBy>
  <cp:revision>25</cp:revision>
  <dcterms:created xsi:type="dcterms:W3CDTF">2013-02-21T16:49:34Z</dcterms:created>
  <dcterms:modified xsi:type="dcterms:W3CDTF">2013-03-22T23:29:15Z</dcterms:modified>
</cp:coreProperties>
</file>